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256" r:id="rId2"/>
    <p:sldId id="267" r:id="rId3"/>
    <p:sldId id="268" r:id="rId4"/>
    <p:sldId id="269" r:id="rId5"/>
    <p:sldId id="274" r:id="rId6"/>
    <p:sldId id="275" r:id="rId7"/>
    <p:sldId id="276" r:id="rId8"/>
    <p:sldId id="277" r:id="rId9"/>
    <p:sldId id="257" r:id="rId10"/>
    <p:sldId id="258" r:id="rId11"/>
    <p:sldId id="259" r:id="rId12"/>
    <p:sldId id="260" r:id="rId13"/>
    <p:sldId id="261" r:id="rId14"/>
    <p:sldId id="262" r:id="rId15"/>
    <p:sldId id="263" r:id="rId16"/>
    <p:sldId id="264" r:id="rId17"/>
    <p:sldId id="271" r:id="rId18"/>
    <p:sldId id="272" r:id="rId19"/>
    <p:sldId id="273" r:id="rId20"/>
    <p:sldId id="270" r:id="rId21"/>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9488"/>
    <a:srgbClr val="806C68"/>
    <a:srgbClr val="4E4251"/>
    <a:srgbClr val="AACBC1"/>
    <a:srgbClr val="866E75"/>
    <a:srgbClr val="C4B39D"/>
    <a:srgbClr val="C5C9C4"/>
    <a:srgbClr val="E83825"/>
    <a:srgbClr val="BC00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831" autoAdjust="0"/>
  </p:normalViewPr>
  <p:slideViewPr>
    <p:cSldViewPr snapToGrid="0">
      <p:cViewPr>
        <p:scale>
          <a:sx n="125" d="100"/>
          <a:sy n="125" d="100"/>
        </p:scale>
        <p:origin x="87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73BE-658A-4152-9840-749242219D77}" type="datetimeFigureOut">
              <a:rPr kumimoji="1" lang="ja-JP" altLang="en-US" smtClean="0"/>
              <a:t>2021/12/10</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753E3-F84D-47B9-B18E-8FFE9A2FE9CB}" type="slidenum">
              <a:rPr kumimoji="1" lang="ja-JP" altLang="en-US" smtClean="0"/>
              <a:t>‹#›</a:t>
            </a:fld>
            <a:endParaRPr kumimoji="1" lang="ja-JP" altLang="en-US"/>
          </a:p>
        </p:txBody>
      </p:sp>
    </p:spTree>
    <p:extLst>
      <p:ext uri="{BB962C8B-B14F-4D97-AF65-F5344CB8AC3E}">
        <p14:creationId xmlns:p14="http://schemas.microsoft.com/office/powerpoint/2010/main" val="13201501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QR</a:t>
            </a:r>
            <a:r>
              <a:rPr kumimoji="1" lang="ja-JP" altLang="en-US" dirty="0"/>
              <a:t>仮置き</a:t>
            </a:r>
            <a:endParaRPr kumimoji="1" lang="en-US" altLang="ja-JP" dirty="0"/>
          </a:p>
          <a:p>
            <a:r>
              <a:rPr kumimoji="1" lang="ja-JP" altLang="en-US" dirty="0"/>
              <a:t>完成していないので期限がまだ</a:t>
            </a:r>
            <a:endParaRPr kumimoji="1" lang="en-US" altLang="ja-JP" dirty="0"/>
          </a:p>
          <a:p>
            <a:r>
              <a:rPr kumimoji="1" lang="ja-JP" altLang="en-US" dirty="0"/>
              <a:t>アイコンが同系色な気がするので枠の白色を増やしてみる</a:t>
            </a:r>
            <a:endParaRPr kumimoji="1" lang="en-US" altLang="ja-JP"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2</a:t>
            </a:fld>
            <a:endParaRPr kumimoji="1" lang="ja-JP" altLang="en-US"/>
          </a:p>
        </p:txBody>
      </p:sp>
    </p:spTree>
    <p:extLst>
      <p:ext uri="{BB962C8B-B14F-4D97-AF65-F5344CB8AC3E}">
        <p14:creationId xmlns:p14="http://schemas.microsoft.com/office/powerpoint/2010/main" val="4223625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赤だと数学感ないけど今まで切れ目赤だったから赤</a:t>
            </a: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17</a:t>
            </a:fld>
            <a:endParaRPr kumimoji="1" lang="ja-JP" altLang="en-US"/>
          </a:p>
        </p:txBody>
      </p:sp>
    </p:spTree>
    <p:extLst>
      <p:ext uri="{BB962C8B-B14F-4D97-AF65-F5344CB8AC3E}">
        <p14:creationId xmlns:p14="http://schemas.microsoft.com/office/powerpoint/2010/main" val="61824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画像仮</a:t>
            </a: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18</a:t>
            </a:fld>
            <a:endParaRPr kumimoji="1" lang="ja-JP" altLang="en-US"/>
          </a:p>
        </p:txBody>
      </p:sp>
    </p:spTree>
    <p:extLst>
      <p:ext uri="{BB962C8B-B14F-4D97-AF65-F5344CB8AC3E}">
        <p14:creationId xmlns:p14="http://schemas.microsoft.com/office/powerpoint/2010/main" val="1978921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画像複数あってもいい気がするけど貼る画像なく</a:t>
            </a:r>
            <a:r>
              <a:rPr kumimoji="1" lang="ja-JP" altLang="en-US" dirty="0" err="1"/>
              <a:t>ね</a:t>
            </a:r>
            <a:r>
              <a:rPr kumimoji="1" lang="ja-JP" altLang="en-US" dirty="0"/>
              <a:t>感</a:t>
            </a:r>
            <a:endParaRPr kumimoji="1" lang="en-US" altLang="ja-JP" dirty="0"/>
          </a:p>
          <a:p>
            <a:r>
              <a:rPr kumimoji="1" lang="ja-JP" altLang="en-US" dirty="0"/>
              <a:t>配置変えてもいいかもしれない</a:t>
            </a:r>
            <a:r>
              <a:rPr kumimoji="1" lang="en-US" altLang="ja-JP" dirty="0"/>
              <a:t>…</a:t>
            </a:r>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19</a:t>
            </a:fld>
            <a:endParaRPr kumimoji="1" lang="ja-JP" altLang="en-US"/>
          </a:p>
        </p:txBody>
      </p:sp>
    </p:spTree>
    <p:extLst>
      <p:ext uri="{BB962C8B-B14F-4D97-AF65-F5344CB8AC3E}">
        <p14:creationId xmlns:p14="http://schemas.microsoft.com/office/powerpoint/2010/main" val="1869137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QR</a:t>
            </a:r>
            <a:r>
              <a:rPr kumimoji="1" lang="ja-JP" altLang="en-US" dirty="0"/>
              <a:t>仮</a:t>
            </a:r>
            <a:r>
              <a:rPr kumimoji="1" lang="ja-JP" altLang="en-US" dirty="0">
                <a:highlight>
                  <a:srgbClr val="FF0000"/>
                </a:highlight>
              </a:rPr>
              <a:t>置き完成していない</a:t>
            </a:r>
            <a:endParaRPr kumimoji="1" lang="en-US" altLang="ja-JP" dirty="0">
              <a:highlight>
                <a:srgbClr val="FF0000"/>
              </a:highlight>
            </a:endParaRPr>
          </a:p>
          <a:p>
            <a:r>
              <a:rPr kumimoji="1" lang="ja-JP" altLang="en-US" dirty="0">
                <a:highlight>
                  <a:srgbClr val="FF0000"/>
                </a:highlight>
              </a:rPr>
              <a:t>製作期間覚えてない</a:t>
            </a:r>
            <a:endParaRPr kumimoji="1" lang="en-US" altLang="ja-JP" dirty="0">
              <a:highlight>
                <a:srgbClr val="FF0000"/>
              </a:highlight>
            </a:endParaRPr>
          </a:p>
          <a:p>
            <a:r>
              <a:rPr kumimoji="1" lang="ja-JP" altLang="en-US" dirty="0">
                <a:highlight>
                  <a:srgbClr val="FF0000"/>
                </a:highlight>
              </a:rPr>
              <a:t>ジャンルなんかあった気がする</a:t>
            </a:r>
            <a:endParaRPr kumimoji="1" lang="en-US" altLang="ja-JP" dirty="0">
              <a:highlight>
                <a:srgbClr val="FF0000"/>
              </a:highlight>
            </a:endParaRPr>
          </a:p>
          <a:p>
            <a:r>
              <a:rPr kumimoji="1" lang="ja-JP" altLang="en-US" dirty="0">
                <a:highlight>
                  <a:srgbClr val="FF0000"/>
                </a:highlight>
              </a:rPr>
              <a:t>右下キャラ画像の</a:t>
            </a:r>
            <a:r>
              <a:rPr kumimoji="1" lang="ja-JP" altLang="en-US" dirty="0" err="1">
                <a:highlight>
                  <a:srgbClr val="FF0000"/>
                </a:highlight>
              </a:rPr>
              <a:t>が</a:t>
            </a:r>
            <a:r>
              <a:rPr kumimoji="1" lang="ja-JP" altLang="en-US" dirty="0">
                <a:highlight>
                  <a:srgbClr val="FF0000"/>
                </a:highlight>
              </a:rPr>
              <a:t>リスと統一感取れていい気がする</a:t>
            </a:r>
            <a:endParaRPr kumimoji="1" lang="en-US" altLang="ja-JP"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5</a:t>
            </a:fld>
            <a:endParaRPr kumimoji="1" lang="ja-JP" altLang="en-US"/>
          </a:p>
        </p:txBody>
      </p:sp>
    </p:spTree>
    <p:extLst>
      <p:ext uri="{BB962C8B-B14F-4D97-AF65-F5344CB8AC3E}">
        <p14:creationId xmlns:p14="http://schemas.microsoft.com/office/powerpoint/2010/main" val="2329076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highlight>
                  <a:srgbClr val="FF0000"/>
                </a:highlight>
              </a:rPr>
              <a:t>画像仮置き</a:t>
            </a:r>
            <a:endParaRPr kumimoji="1" lang="en-US" altLang="ja-JP"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6</a:t>
            </a:fld>
            <a:endParaRPr kumimoji="1" lang="ja-JP" altLang="en-US"/>
          </a:p>
        </p:txBody>
      </p:sp>
    </p:spTree>
    <p:extLst>
      <p:ext uri="{BB962C8B-B14F-4D97-AF65-F5344CB8AC3E}">
        <p14:creationId xmlns:p14="http://schemas.microsoft.com/office/powerpoint/2010/main" val="316648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highlight>
                  <a:srgbClr val="FF0000"/>
                </a:highlight>
              </a:rPr>
              <a:t>画像仮置き</a:t>
            </a:r>
            <a:endParaRPr kumimoji="1" lang="en-US" altLang="ja-JP"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7</a:t>
            </a:fld>
            <a:endParaRPr kumimoji="1" lang="ja-JP" altLang="en-US"/>
          </a:p>
        </p:txBody>
      </p:sp>
    </p:spTree>
    <p:extLst>
      <p:ext uri="{BB962C8B-B14F-4D97-AF65-F5344CB8AC3E}">
        <p14:creationId xmlns:p14="http://schemas.microsoft.com/office/powerpoint/2010/main" val="113618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QR</a:t>
            </a:r>
            <a:r>
              <a:rPr kumimoji="1" lang="ja-JP" altLang="en-US" dirty="0"/>
              <a:t>仮</a:t>
            </a:r>
            <a:r>
              <a:rPr kumimoji="1" lang="ja-JP" altLang="en-US" dirty="0">
                <a:highlight>
                  <a:srgbClr val="FF0000"/>
                </a:highlight>
              </a:rPr>
              <a:t>置き</a:t>
            </a:r>
          </a:p>
          <a:p>
            <a:r>
              <a:rPr kumimoji="1" lang="ja-JP" altLang="en-US" dirty="0">
                <a:highlight>
                  <a:srgbClr val="FF0000"/>
                </a:highlight>
              </a:rPr>
              <a:t>タイトルロゴない</a:t>
            </a:r>
            <a:endParaRPr kumimoji="1" lang="en-US" altLang="ja-JP" dirty="0">
              <a:highlight>
                <a:srgbClr val="FF0000"/>
              </a:highlight>
            </a:endParaRPr>
          </a:p>
          <a:p>
            <a:r>
              <a:rPr kumimoji="1" lang="ja-JP" altLang="en-US" dirty="0">
                <a:highlight>
                  <a:srgbClr val="FF0000"/>
                </a:highlight>
              </a:rPr>
              <a:t>製作期間覚えてない</a:t>
            </a:r>
            <a:endParaRPr kumimoji="1" lang="en-US" altLang="ja-JP" dirty="0">
              <a:highlight>
                <a:srgbClr val="FF0000"/>
              </a:highlight>
            </a:endParaRPr>
          </a:p>
          <a:p>
            <a:r>
              <a:rPr kumimoji="1" lang="ja-JP" altLang="en-US" dirty="0">
                <a:highlight>
                  <a:srgbClr val="FF0000"/>
                </a:highlight>
              </a:rPr>
              <a:t>ジャンル</a:t>
            </a:r>
            <a:r>
              <a:rPr kumimoji="1" lang="en-US" altLang="ja-JP" dirty="0">
                <a:highlight>
                  <a:srgbClr val="FF0000"/>
                </a:highlight>
              </a:rPr>
              <a:t>…</a:t>
            </a:r>
            <a:r>
              <a:rPr kumimoji="1" lang="ja-JP" altLang="en-US" dirty="0">
                <a:highlight>
                  <a:srgbClr val="FF0000"/>
                </a:highlight>
              </a:rPr>
              <a:t>？</a:t>
            </a:r>
            <a:endParaRPr kumimoji="1" lang="en-US" altLang="ja-JP" dirty="0">
              <a:highlight>
                <a:srgbClr val="FF0000"/>
              </a:highlight>
            </a:endParaRP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8</a:t>
            </a:fld>
            <a:endParaRPr kumimoji="1" lang="ja-JP" altLang="en-US"/>
          </a:p>
        </p:txBody>
      </p:sp>
    </p:spTree>
    <p:extLst>
      <p:ext uri="{BB962C8B-B14F-4D97-AF65-F5344CB8AC3E}">
        <p14:creationId xmlns:p14="http://schemas.microsoft.com/office/powerpoint/2010/main" val="2769793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9</a:t>
            </a:fld>
            <a:endParaRPr kumimoji="1" lang="ja-JP" altLang="en-US"/>
          </a:p>
        </p:txBody>
      </p:sp>
    </p:spTree>
    <p:extLst>
      <p:ext uri="{BB962C8B-B14F-4D97-AF65-F5344CB8AC3E}">
        <p14:creationId xmlns:p14="http://schemas.microsoft.com/office/powerpoint/2010/main" val="114063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レイアウト考え中</a:t>
            </a:r>
            <a:endParaRPr kumimoji="1" lang="en-US" altLang="ja-JP"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10</a:t>
            </a:fld>
            <a:endParaRPr kumimoji="1" lang="ja-JP" altLang="en-US"/>
          </a:p>
        </p:txBody>
      </p:sp>
    </p:spTree>
    <p:extLst>
      <p:ext uri="{BB962C8B-B14F-4D97-AF65-F5344CB8AC3E}">
        <p14:creationId xmlns:p14="http://schemas.microsoft.com/office/powerpoint/2010/main" val="43713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13</a:t>
            </a:fld>
            <a:endParaRPr kumimoji="1" lang="ja-JP" altLang="en-US"/>
          </a:p>
        </p:txBody>
      </p:sp>
    </p:spTree>
    <p:extLst>
      <p:ext uri="{BB962C8B-B14F-4D97-AF65-F5344CB8AC3E}">
        <p14:creationId xmlns:p14="http://schemas.microsoft.com/office/powerpoint/2010/main" val="3810642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Cocos2d-x</a:t>
            </a:r>
            <a:r>
              <a:rPr kumimoji="1" lang="ja-JP" altLang="en-US" dirty="0"/>
              <a:t>の文章もっといい感じにしたい。</a:t>
            </a: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14</a:t>
            </a:fld>
            <a:endParaRPr kumimoji="1" lang="ja-JP" altLang="en-US"/>
          </a:p>
        </p:txBody>
      </p:sp>
    </p:spTree>
    <p:extLst>
      <p:ext uri="{BB962C8B-B14F-4D97-AF65-F5344CB8AC3E}">
        <p14:creationId xmlns:p14="http://schemas.microsoft.com/office/powerpoint/2010/main" val="383808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463850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770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30534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69492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99121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462113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08919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19124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87720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1900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5140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CF420D-422D-4001-80DB-FDD6EDC17D9B}" type="datetimeFigureOut">
              <a:rPr kumimoji="1" lang="ja-JP" altLang="en-US" smtClean="0"/>
              <a:t>2021/12/10</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743508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2378EC-3B1E-42A1-A67C-5DE012CC2748}"/>
              </a:ext>
            </a:extLst>
          </p:cNvPr>
          <p:cNvSpPr txBox="1"/>
          <p:nvPr/>
        </p:nvSpPr>
        <p:spPr>
          <a:xfrm>
            <a:off x="4515583" y="4092009"/>
            <a:ext cx="4708321" cy="1015663"/>
          </a:xfrm>
          <a:prstGeom prst="rect">
            <a:avLst/>
          </a:prstGeom>
          <a:noFill/>
        </p:spPr>
        <p:txBody>
          <a:bodyPr wrap="square" rtlCol="0">
            <a:spAutoFit/>
          </a:bodyPr>
          <a:lstStyle/>
          <a:p>
            <a:pPr algn="r"/>
            <a:r>
              <a:rPr lang="ja-JP" altLang="en-US" sz="6000" b="1" dirty="0">
                <a:latin typeface="游ゴシック" panose="020B0400000000000000" pitchFamily="50" charset="-128"/>
                <a:ea typeface="游ゴシック" panose="020B0400000000000000" pitchFamily="50" charset="-128"/>
              </a:rPr>
              <a:t>橋本　大輝</a:t>
            </a:r>
          </a:p>
        </p:txBody>
      </p:sp>
      <p:sp>
        <p:nvSpPr>
          <p:cNvPr id="5" name="テキスト ボックス 4">
            <a:extLst>
              <a:ext uri="{FF2B5EF4-FFF2-40B4-BE49-F238E27FC236}">
                <a16:creationId xmlns:a16="http://schemas.microsoft.com/office/drawing/2014/main" id="{5A1CB498-DDCD-4E22-837A-25153136B054}"/>
              </a:ext>
            </a:extLst>
          </p:cNvPr>
          <p:cNvSpPr txBox="1"/>
          <p:nvPr/>
        </p:nvSpPr>
        <p:spPr>
          <a:xfrm>
            <a:off x="6668396" y="3071426"/>
            <a:ext cx="2555508" cy="461665"/>
          </a:xfrm>
          <a:prstGeom prst="rect">
            <a:avLst/>
          </a:prstGeom>
          <a:noFill/>
        </p:spPr>
        <p:txBody>
          <a:bodyPr wrap="none" rtlCol="0">
            <a:spAutoFit/>
          </a:bodyPr>
          <a:lstStyle/>
          <a:p>
            <a:pPr algn="r"/>
            <a:r>
              <a:rPr lang="en-US" altLang="ja-JP" sz="1200" dirty="0">
                <a:latin typeface="游ゴシック" panose="020B0400000000000000" pitchFamily="50" charset="-128"/>
                <a:ea typeface="游ゴシック" panose="020B0400000000000000" pitchFamily="50" charset="-128"/>
              </a:rPr>
              <a:t>ASO</a:t>
            </a:r>
            <a:r>
              <a:rPr lang="ja-JP" altLang="en-US" sz="1200" dirty="0">
                <a:latin typeface="游ゴシック" panose="020B0400000000000000" pitchFamily="50" charset="-128"/>
                <a:ea typeface="游ゴシック" panose="020B0400000000000000" pitchFamily="50" charset="-128"/>
              </a:rPr>
              <a:t>ポップカルチャー専門学校</a:t>
            </a:r>
            <a:endParaRPr lang="en-US" altLang="ja-JP" sz="1200" dirty="0">
              <a:latin typeface="游ゴシック" panose="020B0400000000000000" pitchFamily="50" charset="-128"/>
              <a:ea typeface="游ゴシック" panose="020B0400000000000000" pitchFamily="50" charset="-128"/>
            </a:endParaRPr>
          </a:p>
          <a:p>
            <a:pPr algn="r"/>
            <a:r>
              <a:rPr lang="ja-JP" altLang="en-US" sz="1200" dirty="0">
                <a:latin typeface="游ゴシック" panose="020B0400000000000000" pitchFamily="50" charset="-128"/>
                <a:ea typeface="游ゴシック" panose="020B0400000000000000" pitchFamily="50" charset="-128"/>
              </a:rPr>
              <a:t>ゲーム・</a:t>
            </a:r>
            <a:r>
              <a:rPr lang="en-US" altLang="ja-JP" sz="1200" dirty="0">
                <a:latin typeface="游ゴシック" panose="020B0400000000000000" pitchFamily="50" charset="-128"/>
                <a:ea typeface="游ゴシック" panose="020B0400000000000000" pitchFamily="50" charset="-128"/>
              </a:rPr>
              <a:t>CG</a:t>
            </a:r>
            <a:r>
              <a:rPr lang="ja-JP" altLang="en-US" sz="1200" dirty="0">
                <a:latin typeface="游ゴシック" panose="020B0400000000000000" pitchFamily="50" charset="-128"/>
                <a:ea typeface="游ゴシック" panose="020B0400000000000000" pitchFamily="50" charset="-128"/>
              </a:rPr>
              <a:t>・アニメ科ゲーム専攻</a:t>
            </a:r>
          </a:p>
        </p:txBody>
      </p:sp>
      <p:sp>
        <p:nvSpPr>
          <p:cNvPr id="6" name="テキスト ボックス 5">
            <a:extLst>
              <a:ext uri="{FF2B5EF4-FFF2-40B4-BE49-F238E27FC236}">
                <a16:creationId xmlns:a16="http://schemas.microsoft.com/office/drawing/2014/main" id="{BAC92693-347F-489B-9445-355FCC7B13EB}"/>
              </a:ext>
            </a:extLst>
          </p:cNvPr>
          <p:cNvSpPr txBox="1"/>
          <p:nvPr/>
        </p:nvSpPr>
        <p:spPr>
          <a:xfrm>
            <a:off x="7365212" y="3627882"/>
            <a:ext cx="1858691" cy="369332"/>
          </a:xfrm>
          <a:prstGeom prst="rect">
            <a:avLst/>
          </a:prstGeom>
          <a:noFill/>
        </p:spPr>
        <p:txBody>
          <a:bodyPr wrap="square" rtlCol="0">
            <a:spAutoFit/>
          </a:bodyPr>
          <a:lstStyle/>
          <a:p>
            <a:pPr algn="r"/>
            <a:r>
              <a:rPr lang="ja-JP" altLang="en-US" b="1" dirty="0">
                <a:latin typeface="游ゴシック" panose="020B0400000000000000" pitchFamily="50" charset="-128"/>
                <a:ea typeface="游ゴシック" panose="020B0400000000000000" pitchFamily="50" charset="-128"/>
              </a:rPr>
              <a:t>プログラマー</a:t>
            </a:r>
          </a:p>
        </p:txBody>
      </p:sp>
      <p:sp>
        <p:nvSpPr>
          <p:cNvPr id="7" name="テキスト ボックス 6">
            <a:extLst>
              <a:ext uri="{FF2B5EF4-FFF2-40B4-BE49-F238E27FC236}">
                <a16:creationId xmlns:a16="http://schemas.microsoft.com/office/drawing/2014/main" id="{8CA345B5-EAED-45B6-A5C9-9C8F7BD9B2A7}"/>
              </a:ext>
            </a:extLst>
          </p:cNvPr>
          <p:cNvSpPr txBox="1"/>
          <p:nvPr/>
        </p:nvSpPr>
        <p:spPr>
          <a:xfrm>
            <a:off x="356690" y="1802129"/>
            <a:ext cx="5650586" cy="1015663"/>
          </a:xfrm>
          <a:prstGeom prst="rect">
            <a:avLst/>
          </a:prstGeom>
          <a:noFill/>
        </p:spPr>
        <p:txBody>
          <a:bodyPr wrap="none" rtlCol="0">
            <a:spAutoFit/>
          </a:bodyPr>
          <a:lstStyle/>
          <a:p>
            <a:pPr algn="ctr"/>
            <a:r>
              <a:rPr lang="en-US" altLang="ja-JP" sz="6000" dirty="0">
                <a:latin typeface="Arial Black" panose="020B0A04020102020204" pitchFamily="34" charset="0"/>
                <a:ea typeface="ＭＳ 明朝" panose="02020609040205080304" pitchFamily="17" charset="-128"/>
              </a:rPr>
              <a:t> PORTFOLIO </a:t>
            </a:r>
            <a:endParaRPr lang="ja-JP" altLang="en-US" sz="6000" dirty="0">
              <a:latin typeface="Arial Black" panose="020B0A04020102020204" pitchFamily="34" charset="0"/>
              <a:ea typeface="ＭＳ 明朝" panose="02020609040205080304" pitchFamily="17" charset="-128"/>
            </a:endParaRPr>
          </a:p>
        </p:txBody>
      </p:sp>
      <p:sp>
        <p:nvSpPr>
          <p:cNvPr id="2" name="正方形/長方形 1">
            <a:extLst>
              <a:ext uri="{FF2B5EF4-FFF2-40B4-BE49-F238E27FC236}">
                <a16:creationId xmlns:a16="http://schemas.microsoft.com/office/drawing/2014/main" id="{850D965D-9CA7-489D-86E4-8FEF963C69D8}"/>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8" name="正方形/長方形 7">
            <a:extLst>
              <a:ext uri="{FF2B5EF4-FFF2-40B4-BE49-F238E27FC236}">
                <a16:creationId xmlns:a16="http://schemas.microsoft.com/office/drawing/2014/main" id="{5A0E2DC1-442C-4B62-A713-ACCB2E6DB4A2}"/>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 name="正方形/長方形 2">
            <a:extLst>
              <a:ext uri="{FF2B5EF4-FFF2-40B4-BE49-F238E27FC236}">
                <a16:creationId xmlns:a16="http://schemas.microsoft.com/office/drawing/2014/main" id="{750CF464-C798-4425-B3DA-C215466242E8}"/>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3792565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F0D165A1-B8CD-4686-809D-916ED1FC52FA}"/>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1" name="正方形/長方形 30">
            <a:extLst>
              <a:ext uri="{FF2B5EF4-FFF2-40B4-BE49-F238E27FC236}">
                <a16:creationId xmlns:a16="http://schemas.microsoft.com/office/drawing/2014/main" id="{A8227D07-DB83-4028-8C90-CE6CDFA3BA99}"/>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cxnSp>
        <p:nvCxnSpPr>
          <p:cNvPr id="8" name="直線コネクタ 7">
            <a:extLst>
              <a:ext uri="{FF2B5EF4-FFF2-40B4-BE49-F238E27FC236}">
                <a16:creationId xmlns:a16="http://schemas.microsoft.com/office/drawing/2014/main" id="{01CD0A15-89D1-4D10-9DC4-92E8AD72E5F0}"/>
              </a:ext>
            </a:extLst>
          </p:cNvPr>
          <p:cNvCxnSpPr>
            <a:cxnSpLocks/>
          </p:cNvCxnSpPr>
          <p:nvPr/>
        </p:nvCxnSpPr>
        <p:spPr>
          <a:xfrm>
            <a:off x="690344"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4" name="四角形: 角を丸くする 63">
            <a:extLst>
              <a:ext uri="{FF2B5EF4-FFF2-40B4-BE49-F238E27FC236}">
                <a16:creationId xmlns:a16="http://schemas.microsoft.com/office/drawing/2014/main" id="{D89D3B82-12A0-450D-9606-FF5A13463080}"/>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pic>
        <p:nvPicPr>
          <p:cNvPr id="76" name="図 75">
            <a:extLst>
              <a:ext uri="{FF2B5EF4-FFF2-40B4-BE49-F238E27FC236}">
                <a16:creationId xmlns:a16="http://schemas.microsoft.com/office/drawing/2014/main" id="{532373AD-0E1E-4280-822B-423438E5F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056" y="3820317"/>
            <a:ext cx="3310313" cy="2476543"/>
          </a:xfrm>
          <a:prstGeom prst="rect">
            <a:avLst/>
          </a:prstGeom>
          <a:ln w="12700">
            <a:solidFill>
              <a:srgbClr val="4E4251"/>
            </a:solidFill>
          </a:ln>
        </p:spPr>
      </p:pic>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80" name="コンテンツ プレースホルダー 18">
            <a:extLst>
              <a:ext uri="{FF2B5EF4-FFF2-40B4-BE49-F238E27FC236}">
                <a16:creationId xmlns:a16="http://schemas.microsoft.com/office/drawing/2014/main" id="{29B54B2F-1E7A-4EC6-8247-5C250D89F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763" y="783066"/>
            <a:ext cx="3277059" cy="2464604"/>
          </a:xfrm>
          <a:prstGeom prst="rect">
            <a:avLst/>
          </a:prstGeom>
          <a:ln w="12700">
            <a:solidFill>
              <a:srgbClr val="4E4251"/>
            </a:solidFill>
          </a:ln>
        </p:spPr>
      </p:pic>
      <p:sp>
        <p:nvSpPr>
          <p:cNvPr id="85" name="テキスト ボックス 84">
            <a:extLst>
              <a:ext uri="{FF2B5EF4-FFF2-40B4-BE49-F238E27FC236}">
                <a16:creationId xmlns:a16="http://schemas.microsoft.com/office/drawing/2014/main" id="{00C200D8-4A83-4F7C-9BCB-0F3B09415999}"/>
              </a:ext>
            </a:extLst>
          </p:cNvPr>
          <p:cNvSpPr txBox="1"/>
          <p:nvPr/>
        </p:nvSpPr>
        <p:spPr>
          <a:xfrm>
            <a:off x="1083979" y="2021941"/>
            <a:ext cx="4262654"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初めて製作した作品です。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ＤＸライブラリを使用し描画や移動処理など基本的なことを学びました。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背景画像を２枚描画することにより違和感のないスクロールを実現しています。</a:t>
            </a:r>
          </a:p>
        </p:txBody>
      </p:sp>
      <p:sp>
        <p:nvSpPr>
          <p:cNvPr id="86" name="テキスト ボックス 85">
            <a:extLst>
              <a:ext uri="{FF2B5EF4-FFF2-40B4-BE49-F238E27FC236}">
                <a16:creationId xmlns:a16="http://schemas.microsoft.com/office/drawing/2014/main" id="{F2C864A4-36AF-4F2F-A620-C56D228E2972}"/>
              </a:ext>
            </a:extLst>
          </p:cNvPr>
          <p:cNvSpPr txBox="1"/>
          <p:nvPr/>
        </p:nvSpPr>
        <p:spPr>
          <a:xfrm>
            <a:off x="4570456" y="5055942"/>
            <a:ext cx="4262941"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配列を使用し敵を管理しています。</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a:latin typeface="メイリオ" panose="020B0604030504040204" pitchFamily="50" charset="-128"/>
                <a:ea typeface="メイリオ" panose="020B0604030504040204" pitchFamily="50" charset="-128"/>
              </a:rPr>
              <a:t>for</a:t>
            </a:r>
            <a:r>
              <a:rPr kumimoji="1" lang="ja-JP" altLang="en-US" sz="1600" dirty="0">
                <a:latin typeface="メイリオ" panose="020B0604030504040204" pitchFamily="50" charset="-128"/>
                <a:ea typeface="メイリオ" panose="020B0604030504040204" pitchFamily="50" charset="-128"/>
              </a:rPr>
              <a:t>文を使用し、敵を単体ではなく集団で行動させています。トーチカの画像を動的に変更することにより弾の当たった個所から崩れるようになっています。</a:t>
            </a:r>
            <a:endParaRPr kumimoji="1" lang="en-US" altLang="ja-JP" sz="1600" dirty="0">
              <a:latin typeface="メイリオ" panose="020B0604030504040204" pitchFamily="50" charset="-128"/>
              <a:ea typeface="メイリオ" panose="020B0604030504040204" pitchFamily="50" charset="-128"/>
            </a:endParaRPr>
          </a:p>
        </p:txBody>
      </p:sp>
      <p:cxnSp>
        <p:nvCxnSpPr>
          <p:cNvPr id="5" name="直線コネクタ 4">
            <a:extLst>
              <a:ext uri="{FF2B5EF4-FFF2-40B4-BE49-F238E27FC236}">
                <a16:creationId xmlns:a16="http://schemas.microsoft.com/office/drawing/2014/main" id="{B23D8077-151D-436F-B86B-576016E1DE93}"/>
              </a:ext>
            </a:extLst>
          </p:cNvPr>
          <p:cNvCxnSpPr>
            <a:cxnSpLocks/>
            <a:stCxn id="27" idx="1"/>
            <a:endCxn id="27"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4BB6011-1752-4132-94C2-F16397C0DBA8}"/>
              </a:ext>
            </a:extLst>
          </p:cNvPr>
          <p:cNvCxnSpPr>
            <a:cxnSpLocks/>
            <a:stCxn id="31" idx="1"/>
            <a:endCxn id="31"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48FF0C66-60B9-432D-A54D-44A8286B55EF}"/>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１年次</a:t>
            </a:r>
          </a:p>
        </p:txBody>
      </p:sp>
    </p:spTree>
    <p:extLst>
      <p:ext uri="{BB962C8B-B14F-4D97-AF65-F5344CB8AC3E}">
        <p14:creationId xmlns:p14="http://schemas.microsoft.com/office/powerpoint/2010/main" val="51925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9EE4FCC-C926-4DEE-8674-CA37D3DDF270}"/>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0" name="正方形/長方形 19">
            <a:extLst>
              <a:ext uri="{FF2B5EF4-FFF2-40B4-BE49-F238E27FC236}">
                <a16:creationId xmlns:a16="http://schemas.microsoft.com/office/drawing/2014/main" id="{DFFDAE3B-89A5-4BBA-97CB-6D85ACE584AE}"/>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4" name="正方形/長方形 43">
            <a:extLst>
              <a:ext uri="{FF2B5EF4-FFF2-40B4-BE49-F238E27FC236}">
                <a16:creationId xmlns:a16="http://schemas.microsoft.com/office/drawing/2014/main" id="{299F74FC-7711-40ED-90EB-8A5DD33FE160}"/>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5" name="正方形/長方形 44">
            <a:extLst>
              <a:ext uri="{FF2B5EF4-FFF2-40B4-BE49-F238E27FC236}">
                <a16:creationId xmlns:a16="http://schemas.microsoft.com/office/drawing/2014/main" id="{F75640BD-A90A-43ED-99E5-C1F5AD9CA487}"/>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7" name="正方形/長方形 46">
            <a:extLst>
              <a:ext uri="{FF2B5EF4-FFF2-40B4-BE49-F238E27FC236}">
                <a16:creationId xmlns:a16="http://schemas.microsoft.com/office/drawing/2014/main" id="{26673641-C43D-4222-80A5-3E66095D4BAE}"/>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21" name="直線コネクタ 20">
            <a:extLst>
              <a:ext uri="{FF2B5EF4-FFF2-40B4-BE49-F238E27FC236}">
                <a16:creationId xmlns:a16="http://schemas.microsoft.com/office/drawing/2014/main" id="{8B9558BF-11D7-469D-8869-A65314E382B1}"/>
              </a:ext>
            </a:extLst>
          </p:cNvPr>
          <p:cNvCxnSpPr>
            <a:cxnSpLocks/>
          </p:cNvCxnSpPr>
          <p:nvPr/>
        </p:nvCxnSpPr>
        <p:spPr>
          <a:xfrm>
            <a:off x="1077934" y="2015951"/>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2A5A182-DC4C-40CF-8DBB-5A4265526AE8}"/>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470E1E65-8FC1-4794-8D48-2DBABDF3A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32" y="4141012"/>
            <a:ext cx="3459813" cy="1833554"/>
          </a:xfrm>
          <a:prstGeom prst="rect">
            <a:avLst/>
          </a:prstGeom>
          <a:ln w="12700">
            <a:solidFill>
              <a:srgbClr val="4E4251"/>
            </a:solidFill>
          </a:ln>
        </p:spPr>
      </p:pic>
      <p:sp>
        <p:nvSpPr>
          <p:cNvPr id="38" name="テキスト ボックス 37">
            <a:extLst>
              <a:ext uri="{FF2B5EF4-FFF2-40B4-BE49-F238E27FC236}">
                <a16:creationId xmlns:a16="http://schemas.microsoft.com/office/drawing/2014/main" id="{B7CD21F6-7659-402F-B889-AFD0E7EB0F82}"/>
              </a:ext>
            </a:extLst>
          </p:cNvPr>
          <p:cNvSpPr txBox="1"/>
          <p:nvPr/>
        </p:nvSpPr>
        <p:spPr>
          <a:xfrm>
            <a:off x="1074357" y="2011707"/>
            <a:ext cx="4262655" cy="1323439"/>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Player</a:t>
            </a:r>
            <a:r>
              <a:rPr kumimoji="1" lang="ja-JP" altLang="en-US" sz="1600" dirty="0">
                <a:latin typeface="メイリオ" panose="020B0604030504040204" pitchFamily="50" charset="-128"/>
                <a:ea typeface="メイリオ" panose="020B0604030504040204" pitchFamily="50" charset="-128"/>
              </a:rPr>
              <a:t>の情報を構造体で作成し２人でのプレイを可能にしました。マス目での当たり判定をとるために現在座標をマス目に変換する方法を学びました。単方向リストを作成しリプレイを実装しました。</a:t>
            </a:r>
            <a:endParaRPr kumimoji="1" lang="en-US" altLang="ja-JP" sz="1600" dirty="0">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DA5FBE9A-B04D-4F03-9AC2-078B170AFFC8}"/>
              </a:ext>
            </a:extLst>
          </p:cNvPr>
          <p:cNvSpPr txBox="1"/>
          <p:nvPr/>
        </p:nvSpPr>
        <p:spPr>
          <a:xfrm>
            <a:off x="4546326" y="5055677"/>
            <a:ext cx="4289463"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元の画像を分割して表示し、クリア不能にならないようシャッフルしています。分割数を変更でき、データの格納のために配列を動的に確保しています。又オートクリアとリプレイが実装されています。</a:t>
            </a:r>
          </a:p>
        </p:txBody>
      </p:sp>
      <p:sp>
        <p:nvSpPr>
          <p:cNvPr id="36" name="四角形: 角を丸くする 35">
            <a:extLst>
              <a:ext uri="{FF2B5EF4-FFF2-40B4-BE49-F238E27FC236}">
                <a16:creationId xmlns:a16="http://schemas.microsoft.com/office/drawing/2014/main" id="{EA4E4C0E-A7EF-4E49-9575-B1E7362BE42C}"/>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7" name="テキスト ボックス 36">
            <a:extLst>
              <a:ext uri="{FF2B5EF4-FFF2-40B4-BE49-F238E27FC236}">
                <a16:creationId xmlns:a16="http://schemas.microsoft.com/office/drawing/2014/main" id="{75D41514-DE75-4314-ADCF-5C5039E73F75}"/>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１年次</a:t>
            </a:r>
          </a:p>
        </p:txBody>
      </p:sp>
      <p:cxnSp>
        <p:nvCxnSpPr>
          <p:cNvPr id="48" name="直線コネクタ 47">
            <a:extLst>
              <a:ext uri="{FF2B5EF4-FFF2-40B4-BE49-F238E27FC236}">
                <a16:creationId xmlns:a16="http://schemas.microsoft.com/office/drawing/2014/main" id="{6F2B58A7-A211-4A40-839A-05574DAC11B2}"/>
              </a:ext>
            </a:extLst>
          </p:cNvPr>
          <p:cNvCxnSpPr>
            <a:cxnSpLocks/>
            <a:stCxn id="45" idx="1"/>
            <a:endCxn id="45"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0526CBD-1446-49B4-A6A2-6323B5DB4AD2}"/>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9638787F-2802-468D-941C-3EC1E0539165}"/>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2" name="テキスト ボックス 51">
            <a:extLst>
              <a:ext uri="{FF2B5EF4-FFF2-40B4-BE49-F238E27FC236}">
                <a16:creationId xmlns:a16="http://schemas.microsoft.com/office/drawing/2014/main" id="{AD3D9729-EA05-4C06-BD59-03EF480022F4}"/>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53" name="テキスト ボックス 52">
            <a:extLst>
              <a:ext uri="{FF2B5EF4-FFF2-40B4-BE49-F238E27FC236}">
                <a16:creationId xmlns:a16="http://schemas.microsoft.com/office/drawing/2014/main" id="{4C4C34CA-81B1-470F-8576-D17AE11922DA}"/>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4" name="テキスト ボックス 53">
            <a:extLst>
              <a:ext uri="{FF2B5EF4-FFF2-40B4-BE49-F238E27FC236}">
                <a16:creationId xmlns:a16="http://schemas.microsoft.com/office/drawing/2014/main" id="{5C63D0F1-BB76-4763-9B00-FED224FE1E60}"/>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1209606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3C3CAB0-B7C1-4B8C-9FAB-A73F41F6500F}"/>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3" name="正方形/長方形 22">
            <a:extLst>
              <a:ext uri="{FF2B5EF4-FFF2-40B4-BE49-F238E27FC236}">
                <a16:creationId xmlns:a16="http://schemas.microsoft.com/office/drawing/2014/main" id="{9AED6B48-A105-43BB-ADEC-51E4B6F2024F}"/>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正方形/長方形 51">
            <a:extLst>
              <a:ext uri="{FF2B5EF4-FFF2-40B4-BE49-F238E27FC236}">
                <a16:creationId xmlns:a16="http://schemas.microsoft.com/office/drawing/2014/main" id="{24F7DE3A-66A2-4200-B05A-DB784D436809}"/>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3" name="正方形/長方形 52">
            <a:extLst>
              <a:ext uri="{FF2B5EF4-FFF2-40B4-BE49-F238E27FC236}">
                <a16:creationId xmlns:a16="http://schemas.microsoft.com/office/drawing/2014/main" id="{E93FD242-F928-4841-B100-7301B623422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5" name="正方形/長方形 54">
            <a:extLst>
              <a:ext uri="{FF2B5EF4-FFF2-40B4-BE49-F238E27FC236}">
                <a16:creationId xmlns:a16="http://schemas.microsoft.com/office/drawing/2014/main" id="{313A43FC-BA31-4181-8032-E0169C849BD9}"/>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3" name="直線コネクタ 32">
            <a:extLst>
              <a:ext uri="{FF2B5EF4-FFF2-40B4-BE49-F238E27FC236}">
                <a16:creationId xmlns:a16="http://schemas.microsoft.com/office/drawing/2014/main" id="{D1109921-2836-48A9-997B-B8BC63CBB432}"/>
              </a:ext>
            </a:extLst>
          </p:cNvPr>
          <p:cNvCxnSpPr>
            <a:cxnSpLocks/>
          </p:cNvCxnSpPr>
          <p:nvPr/>
        </p:nvCxnSpPr>
        <p:spPr>
          <a:xfrm>
            <a:off x="4553428" y="5068677"/>
            <a:ext cx="4268593"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pic>
        <p:nvPicPr>
          <p:cNvPr id="5" name="図 4">
            <a:extLst>
              <a:ext uri="{FF2B5EF4-FFF2-40B4-BE49-F238E27FC236}">
                <a16:creationId xmlns:a16="http://schemas.microsoft.com/office/drawing/2014/main" id="{A4BC60FA-6FF5-49A9-B404-4E75F87E6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201" y="926002"/>
            <a:ext cx="3456856" cy="2153805"/>
          </a:xfrm>
          <a:prstGeom prst="rect">
            <a:avLst/>
          </a:prstGeom>
          <a:ln w="12700">
            <a:solidFill>
              <a:srgbClr val="4E4251"/>
            </a:solidFill>
          </a:ln>
        </p:spPr>
      </p:pic>
      <p:pic>
        <p:nvPicPr>
          <p:cNvPr id="22" name="図 21">
            <a:extLst>
              <a:ext uri="{FF2B5EF4-FFF2-40B4-BE49-F238E27FC236}">
                <a16:creationId xmlns:a16="http://schemas.microsoft.com/office/drawing/2014/main" id="{69E2FED1-23D5-427E-97A7-8DF99FD65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02" y="3820386"/>
            <a:ext cx="3314348" cy="2479562"/>
          </a:xfrm>
          <a:prstGeom prst="rect">
            <a:avLst/>
          </a:prstGeom>
          <a:ln w="12700">
            <a:solidFill>
              <a:srgbClr val="4E4251"/>
            </a:solidFill>
          </a:ln>
        </p:spPr>
      </p:pic>
      <p:sp>
        <p:nvSpPr>
          <p:cNvPr id="30" name="テキスト ボックス 29">
            <a:extLst>
              <a:ext uri="{FF2B5EF4-FFF2-40B4-BE49-F238E27FC236}">
                <a16:creationId xmlns:a16="http://schemas.microsoft.com/office/drawing/2014/main" id="{B28FBB55-CBEC-4932-B2F1-1BABE6B38F3B}"/>
              </a:ext>
            </a:extLst>
          </p:cNvPr>
          <p:cNvSpPr txBox="1"/>
          <p:nvPr/>
        </p:nvSpPr>
        <p:spPr>
          <a:xfrm>
            <a:off x="1077934" y="2050677"/>
            <a:ext cx="4256702" cy="1077218"/>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夏休みの課題として短期間で製作しました。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１年前期で学んだ技術や手法を使い製作しました。</a:t>
            </a:r>
            <a:endParaRPr kumimoji="1"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p:txBody>
      </p:sp>
      <p:cxnSp>
        <p:nvCxnSpPr>
          <p:cNvPr id="21" name="直線コネクタ 20">
            <a:extLst>
              <a:ext uri="{FF2B5EF4-FFF2-40B4-BE49-F238E27FC236}">
                <a16:creationId xmlns:a16="http://schemas.microsoft.com/office/drawing/2014/main" id="{26BBF58B-2ADC-4EBD-897E-10A64B833DB8}"/>
              </a:ext>
            </a:extLst>
          </p:cNvPr>
          <p:cNvCxnSpPr>
            <a:cxnSpLocks/>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36DF9C7-31C6-4ED5-AEDC-49A6A73A1730}"/>
              </a:ext>
            </a:extLst>
          </p:cNvPr>
          <p:cNvCxnSpPr>
            <a:cxnSpLocks/>
          </p:cNvCxnSpPr>
          <p:nvPr/>
        </p:nvCxnSpPr>
        <p:spPr>
          <a:xfrm>
            <a:off x="1077934" y="2017619"/>
            <a:ext cx="4256703"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5E1E4B3C-F2AD-4658-A1B3-8391950E6524}"/>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0" name="テキスト ボックス 39">
            <a:extLst>
              <a:ext uri="{FF2B5EF4-FFF2-40B4-BE49-F238E27FC236}">
                <a16:creationId xmlns:a16="http://schemas.microsoft.com/office/drawing/2014/main" id="{3B5A1765-CBF8-4FE8-AC39-88EEE6A50F21}"/>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１年次</a:t>
            </a:r>
          </a:p>
        </p:txBody>
      </p:sp>
      <p:sp>
        <p:nvSpPr>
          <p:cNvPr id="41" name="テキスト ボックス 40">
            <a:extLst>
              <a:ext uri="{FF2B5EF4-FFF2-40B4-BE49-F238E27FC236}">
                <a16:creationId xmlns:a16="http://schemas.microsoft.com/office/drawing/2014/main" id="{F7791F48-76C5-43A1-BF23-F3F08412911D}"/>
              </a:ext>
            </a:extLst>
          </p:cNvPr>
          <p:cNvSpPr txBox="1"/>
          <p:nvPr/>
        </p:nvSpPr>
        <p:spPr>
          <a:xfrm>
            <a:off x="4545393" y="5111575"/>
            <a:ext cx="4272664" cy="1077218"/>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初めて</a:t>
            </a:r>
            <a:r>
              <a:rPr kumimoji="1" lang="en-US" altLang="ja-JP" sz="1600" spc="-300" dirty="0">
                <a:latin typeface="メイリオ" panose="020B0604030504040204" pitchFamily="50" charset="-128"/>
                <a:ea typeface="メイリオ" panose="020B0604030504040204" pitchFamily="50" charset="-128"/>
              </a:rPr>
              <a:t>C</a:t>
            </a:r>
            <a:r>
              <a:rPr kumimoji="1" lang="ja-JP" altLang="en-US" sz="1600" spc="-3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で製作した作品です。言語の基礎的な部分や、デザインパターンを学びました。</a:t>
            </a:r>
            <a:r>
              <a:rPr kumimoji="1" lang="en-US" altLang="ja-JP" sz="1600" dirty="0">
                <a:latin typeface="メイリオ" panose="020B0604030504040204" pitchFamily="50" charset="-128"/>
                <a:ea typeface="メイリオ" panose="020B0604030504040204" pitchFamily="50" charset="-128"/>
              </a:rPr>
              <a:t>Sate</a:t>
            </a:r>
            <a:r>
              <a:rPr kumimoji="1" lang="ja-JP" altLang="en-US" sz="1600" dirty="0">
                <a:latin typeface="メイリオ" panose="020B0604030504040204" pitchFamily="50" charset="-128"/>
                <a:ea typeface="メイリオ" panose="020B0604030504040204" pitchFamily="50" charset="-128"/>
              </a:rPr>
              <a:t>パターンや</a:t>
            </a:r>
            <a:r>
              <a:rPr kumimoji="1" lang="en-US" altLang="ja-JP" sz="1600" dirty="0">
                <a:latin typeface="メイリオ" panose="020B0604030504040204" pitchFamily="50" charset="-128"/>
                <a:ea typeface="メイリオ" panose="020B0604030504040204" pitchFamily="50" charset="-128"/>
              </a:rPr>
              <a:t>Singleton</a:t>
            </a:r>
            <a:r>
              <a:rPr kumimoji="1" lang="ja-JP" altLang="en-US" sz="1600" dirty="0">
                <a:latin typeface="メイリオ" panose="020B0604030504040204" pitchFamily="50" charset="-128"/>
                <a:ea typeface="メイリオ" panose="020B0604030504040204" pitchFamily="50" charset="-128"/>
              </a:rPr>
              <a:t>パターンを使用しています。</a:t>
            </a:r>
          </a:p>
        </p:txBody>
      </p:sp>
      <p:cxnSp>
        <p:nvCxnSpPr>
          <p:cNvPr id="56" name="直線コネクタ 55">
            <a:extLst>
              <a:ext uri="{FF2B5EF4-FFF2-40B4-BE49-F238E27FC236}">
                <a16:creationId xmlns:a16="http://schemas.microsoft.com/office/drawing/2014/main" id="{FF58C653-CF21-4779-AB8F-2FAD8F0C1210}"/>
              </a:ext>
            </a:extLst>
          </p:cNvPr>
          <p:cNvCxnSpPr>
            <a:cxnSpLocks/>
            <a:stCxn id="53" idx="1"/>
            <a:endCxn id="53"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B0BD4F80-E5A3-461E-9D21-92F340DFEEF9}"/>
              </a:ext>
            </a:extLst>
          </p:cNvPr>
          <p:cNvCxnSpPr>
            <a:cxnSpLocks/>
            <a:stCxn id="52" idx="1"/>
            <a:endCxn id="52"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979081DB-A804-41ED-8688-8B40959C3E7C}"/>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9" name="テキスト ボックス 58">
            <a:extLst>
              <a:ext uri="{FF2B5EF4-FFF2-40B4-BE49-F238E27FC236}">
                <a16:creationId xmlns:a16="http://schemas.microsoft.com/office/drawing/2014/main" id="{32BB182D-FCC9-42AD-BB39-E24B9039555C}"/>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Ｃ言語</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2" name="テキスト ボックス 61">
            <a:extLst>
              <a:ext uri="{FF2B5EF4-FFF2-40B4-BE49-F238E27FC236}">
                <a16:creationId xmlns:a16="http://schemas.microsoft.com/office/drawing/2014/main" id="{7A34155F-FDCE-4AF9-94E9-1F073330C4AE}"/>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3" name="テキスト ボックス 62">
            <a:extLst>
              <a:ext uri="{FF2B5EF4-FFF2-40B4-BE49-F238E27FC236}">
                <a16:creationId xmlns:a16="http://schemas.microsoft.com/office/drawing/2014/main" id="{C46144AD-8439-4D19-909D-D7A4C3AAD1A6}"/>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１年後期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3176670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D3FEC041-E760-4571-8988-E62492E510B4}"/>
              </a:ext>
            </a:extLst>
          </p:cNvPr>
          <p:cNvSpPr/>
          <p:nvPr/>
        </p:nvSpPr>
        <p:spPr>
          <a:xfrm>
            <a:off x="689296" y="369116"/>
            <a:ext cx="8525312" cy="6132352"/>
          </a:xfrm>
          <a:prstGeom prst="rect">
            <a:avLst/>
          </a:prstGeom>
          <a:solidFill>
            <a:srgbClr val="C4B39D"/>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3" name="正方形/長方形 22">
            <a:extLst>
              <a:ext uri="{FF2B5EF4-FFF2-40B4-BE49-F238E27FC236}">
                <a16:creationId xmlns:a16="http://schemas.microsoft.com/office/drawing/2014/main" id="{7CC48FE1-7B37-44EB-9A3E-5CAAFCD9A209}"/>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正方形/長方形 53">
            <a:extLst>
              <a:ext uri="{FF2B5EF4-FFF2-40B4-BE49-F238E27FC236}">
                <a16:creationId xmlns:a16="http://schemas.microsoft.com/office/drawing/2014/main" id="{E94A15B4-3B71-4A61-AF5F-B13E77D9FCC5}"/>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5" name="正方形/長方形 54">
            <a:extLst>
              <a:ext uri="{FF2B5EF4-FFF2-40B4-BE49-F238E27FC236}">
                <a16:creationId xmlns:a16="http://schemas.microsoft.com/office/drawing/2014/main" id="{39E155B2-EC61-49F7-80ED-EECB03ABF297}"/>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7" name="正方形/長方形 56">
            <a:extLst>
              <a:ext uri="{FF2B5EF4-FFF2-40B4-BE49-F238E27FC236}">
                <a16:creationId xmlns:a16="http://schemas.microsoft.com/office/drawing/2014/main" id="{4622A2A1-D8FA-4BF9-9A9E-C632506DE926}"/>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p:cNvCxnSpPr>
          <p:nvPr/>
        </p:nvCxnSpPr>
        <p:spPr>
          <a:xfrm>
            <a:off x="670246"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1001BBE8-E854-4C40-89FB-0C2CA53B4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4" y="776027"/>
            <a:ext cx="3323692" cy="2486553"/>
          </a:xfrm>
          <a:prstGeom prst="rect">
            <a:avLst/>
          </a:prstGeom>
          <a:ln w="12700">
            <a:solidFill>
              <a:srgbClr val="4E4251"/>
            </a:solidFill>
          </a:ln>
        </p:spPr>
      </p:pic>
      <p:pic>
        <p:nvPicPr>
          <p:cNvPr id="22" name="図 21">
            <a:extLst>
              <a:ext uri="{FF2B5EF4-FFF2-40B4-BE49-F238E27FC236}">
                <a16:creationId xmlns:a16="http://schemas.microsoft.com/office/drawing/2014/main" id="{4FDB53A1-DD08-418C-80D6-A6F8BFCA5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492" y="3815310"/>
            <a:ext cx="3308352" cy="2481263"/>
          </a:xfrm>
          <a:prstGeom prst="rect">
            <a:avLst/>
          </a:prstGeom>
          <a:ln w="12700">
            <a:solidFill>
              <a:srgbClr val="4E4251"/>
            </a:solidFill>
          </a:ln>
        </p:spPr>
      </p:pic>
      <p:sp>
        <p:nvSpPr>
          <p:cNvPr id="25" name="テキスト ボックス 24">
            <a:extLst>
              <a:ext uri="{FF2B5EF4-FFF2-40B4-BE49-F238E27FC236}">
                <a16:creationId xmlns:a16="http://schemas.microsoft.com/office/drawing/2014/main" id="{7039862B-84A4-47B0-A698-A0B2F4F31362}"/>
              </a:ext>
            </a:extLst>
          </p:cNvPr>
          <p:cNvSpPr txBox="1"/>
          <p:nvPr/>
        </p:nvSpPr>
        <p:spPr>
          <a:xfrm>
            <a:off x="1077934" y="2050677"/>
            <a:ext cx="4262654" cy="830997"/>
          </a:xfrm>
          <a:prstGeom prst="rect">
            <a:avLst/>
          </a:prstGeom>
          <a:noFill/>
        </p:spPr>
        <p:txBody>
          <a:bodyPr wrap="square" rtlCol="0">
            <a:spAutoFit/>
          </a:bodyPr>
          <a:lstStyle/>
          <a:p>
            <a:r>
              <a:rPr kumimoji="1" lang="en-US" altLang="ja-JP" sz="1600" spc="-300" dirty="0">
                <a:latin typeface="メイリオ" panose="020B0604030504040204" pitchFamily="50" charset="-128"/>
                <a:ea typeface="メイリオ" panose="020B0604030504040204" pitchFamily="50" charset="-128"/>
              </a:rPr>
              <a:t>C</a:t>
            </a:r>
            <a:r>
              <a:rPr kumimoji="1" lang="ja-JP" altLang="en-US" sz="1600" spc="-3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の理解をより深める目的で製作しました。オブジェクト指向におけるカプセル化を意識し製作しました。</a:t>
            </a:r>
            <a:endParaRPr kumimoji="1" lang="en-US" altLang="ja-JP" sz="1600" dirty="0">
              <a:latin typeface="メイリオ" panose="020B0604030504040204" pitchFamily="50" charset="-128"/>
              <a:ea typeface="メイリオ" panose="020B0604030504040204" pitchFamily="50" charset="-128"/>
            </a:endParaRPr>
          </a:p>
        </p:txBody>
      </p:sp>
      <p:cxnSp>
        <p:nvCxnSpPr>
          <p:cNvPr id="31" name="直線コネクタ 30">
            <a:extLst>
              <a:ext uri="{FF2B5EF4-FFF2-40B4-BE49-F238E27FC236}">
                <a16:creationId xmlns:a16="http://schemas.microsoft.com/office/drawing/2014/main" id="{2D4B2A77-D4C4-453B-ABD7-6D94701CA276}"/>
              </a:ext>
            </a:extLst>
          </p:cNvPr>
          <p:cNvCxnSpPr>
            <a:cxnSpLocks/>
          </p:cNvCxnSpPr>
          <p:nvPr/>
        </p:nvCxnSpPr>
        <p:spPr>
          <a:xfrm>
            <a:off x="1077934" y="2018200"/>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2C440A0A-4F28-4C96-A317-DFB08C09AB0B}"/>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F32BE894-0180-4CDF-A4AF-3F85A4242242}"/>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２年次</a:t>
            </a:r>
          </a:p>
        </p:txBody>
      </p:sp>
      <p:sp>
        <p:nvSpPr>
          <p:cNvPr id="43" name="テキスト ボックス 42">
            <a:extLst>
              <a:ext uri="{FF2B5EF4-FFF2-40B4-BE49-F238E27FC236}">
                <a16:creationId xmlns:a16="http://schemas.microsoft.com/office/drawing/2014/main" id="{7DCBC353-F408-4D77-BC3E-CF800A6E8F98}"/>
              </a:ext>
            </a:extLst>
          </p:cNvPr>
          <p:cNvSpPr txBox="1"/>
          <p:nvPr/>
        </p:nvSpPr>
        <p:spPr>
          <a:xfrm>
            <a:off x="4554435" y="5055941"/>
            <a:ext cx="4284871" cy="1323439"/>
          </a:xfrm>
          <a:prstGeom prst="rect">
            <a:avLst/>
          </a:prstGeom>
          <a:noFill/>
        </p:spPr>
        <p:txBody>
          <a:bodyPr wrap="square" rtlCol="0">
            <a:spAutoFit/>
          </a:bodyPr>
          <a:lstStyle/>
          <a:p>
            <a:r>
              <a:rPr kumimoji="1" lang="ja-JP" altLang="en-US" sz="1600" dirty="0" err="1">
                <a:latin typeface="メイリオ" panose="020B0604030504040204" pitchFamily="50" charset="-128"/>
                <a:ea typeface="メイリオ" panose="020B0604030504040204" pitchFamily="50" charset="-128"/>
              </a:rPr>
              <a:t>ぷよが</a:t>
            </a:r>
            <a:r>
              <a:rPr kumimoji="1" lang="ja-JP" altLang="en-US" sz="1600" dirty="0">
                <a:latin typeface="メイリオ" panose="020B0604030504040204" pitchFamily="50" charset="-128"/>
                <a:ea typeface="メイリオ" panose="020B0604030504040204" pitchFamily="50" charset="-128"/>
              </a:rPr>
              <a:t>いくつ繋がっているかの判定をラムダ式を使用した再起関数によって実現しています。プレイした際の気持ちよさを追求するために、消える際に</a:t>
            </a:r>
            <a:r>
              <a:rPr kumimoji="1" lang="en-US" altLang="ja-JP" sz="1600" dirty="0" err="1">
                <a:latin typeface="メイリオ" panose="020B0604030504040204" pitchFamily="50" charset="-128"/>
                <a:ea typeface="メイリオ" panose="020B0604030504040204" pitchFamily="50" charset="-128"/>
              </a:rPr>
              <a:t>Effekseer</a:t>
            </a:r>
            <a:r>
              <a:rPr kumimoji="1" lang="ja-JP" altLang="en-US" sz="1600" dirty="0">
                <a:latin typeface="メイリオ" panose="020B0604030504040204" pitchFamily="50" charset="-128"/>
                <a:ea typeface="メイリオ" panose="020B0604030504040204" pitchFamily="50" charset="-128"/>
              </a:rPr>
              <a:t>を使用したエフェクトを描画しています。</a:t>
            </a:r>
          </a:p>
        </p:txBody>
      </p:sp>
      <p:cxnSp>
        <p:nvCxnSpPr>
          <p:cNvPr id="58" name="直線コネクタ 57">
            <a:extLst>
              <a:ext uri="{FF2B5EF4-FFF2-40B4-BE49-F238E27FC236}">
                <a16:creationId xmlns:a16="http://schemas.microsoft.com/office/drawing/2014/main" id="{427251FB-77B8-4AB7-98D3-EB20111BCF98}"/>
              </a:ext>
            </a:extLst>
          </p:cNvPr>
          <p:cNvCxnSpPr>
            <a:cxnSpLocks/>
            <a:stCxn id="55" idx="1"/>
            <a:endCxn id="55"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5B72399-3BFE-4347-8D53-8AAED253AB1C}"/>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F2AC0F6-5CB6-4E62-BAC2-2FA39AC44E4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5BCC86DE-BD45-4C39-919A-E8E40D4AF430}"/>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8" name="テキスト ボックス 67">
            <a:extLst>
              <a:ext uri="{FF2B5EF4-FFF2-40B4-BE49-F238E27FC236}">
                <a16:creationId xmlns:a16="http://schemas.microsoft.com/office/drawing/2014/main" id="{72E1BEB5-3619-401B-A265-C4729BADEBF9}"/>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9" name="テキスト ボックス 68">
            <a:extLst>
              <a:ext uri="{FF2B5EF4-FFF2-40B4-BE49-F238E27FC236}">
                <a16:creationId xmlns:a16="http://schemas.microsoft.com/office/drawing/2014/main" id="{92C1A3DD-1D85-4652-BEBA-B721B4AD0AF1}"/>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2391137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4B39D"/>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5" name="正方形/長方形 24">
            <a:extLst>
              <a:ext uri="{FF2B5EF4-FFF2-40B4-BE49-F238E27FC236}">
                <a16:creationId xmlns:a16="http://schemas.microsoft.com/office/drawing/2014/main" id="{E93367D4-950B-4E31-8625-4C2D7587E107}"/>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正方形/長方形 51">
            <a:extLst>
              <a:ext uri="{FF2B5EF4-FFF2-40B4-BE49-F238E27FC236}">
                <a16:creationId xmlns:a16="http://schemas.microsoft.com/office/drawing/2014/main" id="{8D6AA99C-2A6A-40C8-9E91-480CFA05FDE4}"/>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3" name="正方形/長方形 52">
            <a:extLst>
              <a:ext uri="{FF2B5EF4-FFF2-40B4-BE49-F238E27FC236}">
                <a16:creationId xmlns:a16="http://schemas.microsoft.com/office/drawing/2014/main" id="{36504995-757F-46E3-AA98-7EC22562A95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5" name="正方形/長方形 54">
            <a:extLst>
              <a:ext uri="{FF2B5EF4-FFF2-40B4-BE49-F238E27FC236}">
                <a16:creationId xmlns:a16="http://schemas.microsoft.com/office/drawing/2014/main" id="{8962F4E8-9E8B-4D4E-9DF3-FD5BB8F891D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p:cNvCxnSpPr>
          <p:nvPr/>
        </p:nvCxnSpPr>
        <p:spPr>
          <a:xfrm>
            <a:off x="690344"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CDAC040-E3EF-43D8-B3A4-A625F3F18AAE}"/>
              </a:ext>
            </a:extLst>
          </p:cNvPr>
          <p:cNvSpPr txBox="1"/>
          <p:nvPr/>
        </p:nvSpPr>
        <p:spPr>
          <a:xfrm>
            <a:off x="4550304" y="5062705"/>
            <a:ext cx="4189703" cy="1323439"/>
          </a:xfrm>
          <a:prstGeom prst="rect">
            <a:avLst/>
          </a:prstGeom>
          <a:noFill/>
        </p:spPr>
        <p:txBody>
          <a:bodyPr wrap="square" rtlCol="0">
            <a:spAutoFit/>
          </a:bodyPr>
          <a:lstStyle/>
          <a:p>
            <a:r>
              <a:rPr kumimoji="1" lang="ja-JP" altLang="en-US" sz="1600" spc="-300" dirty="0">
                <a:latin typeface="メイリオ" panose="020B0604030504040204" pitchFamily="50" charset="-128"/>
                <a:ea typeface="メイリオ" panose="020B0604030504040204" pitchFamily="50" charset="-128"/>
              </a:rPr>
              <a:t>Ｃｏｃｏｓ２ｄ－</a:t>
            </a:r>
            <a:r>
              <a:rPr kumimoji="1" lang="ja-JP" altLang="en-US" sz="1600" spc="-300" dirty="0" err="1">
                <a:latin typeface="メイリオ" panose="020B0604030504040204" pitchFamily="50" charset="-128"/>
                <a:ea typeface="メイリオ" panose="020B0604030504040204" pitchFamily="50" charset="-128"/>
              </a:rPr>
              <a:t>ｘ</a:t>
            </a:r>
            <a:r>
              <a:rPr kumimoji="1" lang="ja-JP" altLang="en-US" sz="1600" dirty="0">
                <a:latin typeface="メイリオ" panose="020B0604030504040204" pitchFamily="50" charset="-128"/>
                <a:ea typeface="メイリオ" panose="020B0604030504040204" pitchFamily="50" charset="-128"/>
              </a:rPr>
              <a:t>を使用し始めて</a:t>
            </a:r>
            <a:r>
              <a:rPr kumimoji="1" lang="ja-JP" altLang="en-US" sz="1600" spc="-300" dirty="0">
                <a:latin typeface="メイリオ" panose="020B0604030504040204" pitchFamily="50" charset="-128"/>
                <a:ea typeface="メイリオ" panose="020B0604030504040204" pitchFamily="50" charset="-128"/>
              </a:rPr>
              <a:t>Ａｎｄｒｏｉｄ</a:t>
            </a:r>
            <a:r>
              <a:rPr kumimoji="1" lang="ja-JP" altLang="en-US" sz="1600" dirty="0">
                <a:latin typeface="メイリオ" panose="020B0604030504040204" pitchFamily="50" charset="-128"/>
                <a:ea typeface="メイリオ" panose="020B0604030504040204" pitchFamily="50" charset="-128"/>
              </a:rPr>
              <a:t>対応のゲームを制作しました。解説サイトが少なく、チームメンバーと協力しゲームエンジンを理解していきました。動作確認のためにエミュレーターを利用しました。</a:t>
            </a:r>
          </a:p>
        </p:txBody>
      </p:sp>
      <p:pic>
        <p:nvPicPr>
          <p:cNvPr id="17" name="図 16">
            <a:extLst>
              <a:ext uri="{FF2B5EF4-FFF2-40B4-BE49-F238E27FC236}">
                <a16:creationId xmlns:a16="http://schemas.microsoft.com/office/drawing/2014/main" id="{2CCD4D6E-AEAF-4B32-8EB3-9B450DCD3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820" y="4097314"/>
            <a:ext cx="3465484" cy="1944711"/>
          </a:xfrm>
          <a:prstGeom prst="rect">
            <a:avLst/>
          </a:prstGeom>
          <a:ln w="12700">
            <a:solidFill>
              <a:srgbClr val="4E4251"/>
            </a:solidFill>
          </a:ln>
        </p:spPr>
      </p:pic>
      <p:sp>
        <p:nvSpPr>
          <p:cNvPr id="35" name="テキスト ボックス 34">
            <a:extLst>
              <a:ext uri="{FF2B5EF4-FFF2-40B4-BE49-F238E27FC236}">
                <a16:creationId xmlns:a16="http://schemas.microsoft.com/office/drawing/2014/main" id="{DEC6451E-7C6D-4B05-B526-83EEDBF91CB6}"/>
              </a:ext>
            </a:extLst>
          </p:cNvPr>
          <p:cNvSpPr txBox="1"/>
          <p:nvPr/>
        </p:nvSpPr>
        <p:spPr>
          <a:xfrm>
            <a:off x="1074358" y="2022429"/>
            <a:ext cx="4262653"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ネットワークで通信を行い複数人プレイを実現しています。遅延がなるべく発生しないようにデータを１ビット単位で格納したり、送信や受信をする処理はスレッドを切り離しマルチスレッド化しています。</a:t>
            </a:r>
          </a:p>
        </p:txBody>
      </p:sp>
      <p:sp>
        <p:nvSpPr>
          <p:cNvPr id="40" name="四角形: 角を丸くする 39">
            <a:extLst>
              <a:ext uri="{FF2B5EF4-FFF2-40B4-BE49-F238E27FC236}">
                <a16:creationId xmlns:a16="http://schemas.microsoft.com/office/drawing/2014/main" id="{7A55CC93-7CB2-4D07-BA58-17470FA1B4D7}"/>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1" name="テキスト ボックス 40">
            <a:extLst>
              <a:ext uri="{FF2B5EF4-FFF2-40B4-BE49-F238E27FC236}">
                <a16:creationId xmlns:a16="http://schemas.microsoft.com/office/drawing/2014/main" id="{FBD2F298-FB56-4FF8-B36B-FD18D7544DB8}"/>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２年次</a:t>
            </a:r>
          </a:p>
        </p:txBody>
      </p:sp>
      <p:cxnSp>
        <p:nvCxnSpPr>
          <p:cNvPr id="56" name="直線コネクタ 55">
            <a:extLst>
              <a:ext uri="{FF2B5EF4-FFF2-40B4-BE49-F238E27FC236}">
                <a16:creationId xmlns:a16="http://schemas.microsoft.com/office/drawing/2014/main" id="{59D18C9F-E107-437D-9681-A741061313F1}"/>
              </a:ext>
            </a:extLst>
          </p:cNvPr>
          <p:cNvCxnSpPr>
            <a:cxnSpLocks/>
            <a:stCxn id="53" idx="1"/>
            <a:endCxn id="53"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BDCBA08-B783-4187-A734-AC871138FC6E}"/>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BE4F0414-839B-456F-8558-268AA2EC3899}"/>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2" name="テキスト ボックス 61">
            <a:extLst>
              <a:ext uri="{FF2B5EF4-FFF2-40B4-BE49-F238E27FC236}">
                <a16:creationId xmlns:a16="http://schemas.microsoft.com/office/drawing/2014/main" id="{2C9220ED-5597-465A-840C-12D92668BBCA}"/>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spc="-300" dirty="0">
              <a:latin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3" name="テキスト ボックス 62">
            <a:extLst>
              <a:ext uri="{FF2B5EF4-FFF2-40B4-BE49-F238E27FC236}">
                <a16:creationId xmlns:a16="http://schemas.microsoft.com/office/drawing/2014/main" id="{830E261B-E2E4-4D7A-B074-B0B320F6F6E6}"/>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4" name="テキスト ボックス 63">
            <a:extLst>
              <a:ext uri="{FF2B5EF4-FFF2-40B4-BE49-F238E27FC236}">
                <a16:creationId xmlns:a16="http://schemas.microsoft.com/office/drawing/2014/main" id="{4E563176-B4B0-44DD-8007-E8705A7DD02A}"/>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Ｃｏｃｏｓ２ｄ－ｘ</a:t>
            </a:r>
          </a:p>
        </p:txBody>
      </p:sp>
      <p:pic>
        <p:nvPicPr>
          <p:cNvPr id="4" name="図 3">
            <a:extLst>
              <a:ext uri="{FF2B5EF4-FFF2-40B4-BE49-F238E27FC236}">
                <a16:creationId xmlns:a16="http://schemas.microsoft.com/office/drawing/2014/main" id="{B1125A74-FADF-467F-9E0A-F255842CC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218" y="780833"/>
            <a:ext cx="3069431" cy="2476524"/>
          </a:xfrm>
          <a:prstGeom prst="rect">
            <a:avLst/>
          </a:prstGeom>
          <a:ln w="12700">
            <a:solidFill>
              <a:srgbClr val="4E4251"/>
            </a:solidFill>
          </a:ln>
        </p:spPr>
      </p:pic>
    </p:spTree>
    <p:extLst>
      <p:ext uri="{BB962C8B-B14F-4D97-AF65-F5344CB8AC3E}">
        <p14:creationId xmlns:p14="http://schemas.microsoft.com/office/powerpoint/2010/main" val="116720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AACBC1"/>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1" name="正方形/長方形 20">
            <a:extLst>
              <a:ext uri="{FF2B5EF4-FFF2-40B4-BE49-F238E27FC236}">
                <a16:creationId xmlns:a16="http://schemas.microsoft.com/office/drawing/2014/main" id="{1481BCD8-E99D-4BC3-BFD1-63648F157A49}"/>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正方形/長方形 52">
            <a:extLst>
              <a:ext uri="{FF2B5EF4-FFF2-40B4-BE49-F238E27FC236}">
                <a16:creationId xmlns:a16="http://schemas.microsoft.com/office/drawing/2014/main" id="{BAF9DE6E-2BB4-4330-8842-EC06D7AF9EB3}"/>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4" name="正方形/長方形 53">
            <a:extLst>
              <a:ext uri="{FF2B5EF4-FFF2-40B4-BE49-F238E27FC236}">
                <a16:creationId xmlns:a16="http://schemas.microsoft.com/office/drawing/2014/main" id="{7C131526-AFEE-4432-B210-31EE5DC5F55F}"/>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6" name="正方形/長方形 55">
            <a:extLst>
              <a:ext uri="{FF2B5EF4-FFF2-40B4-BE49-F238E27FC236}">
                <a16:creationId xmlns:a16="http://schemas.microsoft.com/office/drawing/2014/main" id="{594AADDC-388F-4146-ACFB-13E19113872C}"/>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EAAA513B-BEC4-47BE-847A-399A9FD88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181" y="777784"/>
            <a:ext cx="3306224" cy="2479668"/>
          </a:xfrm>
          <a:prstGeom prst="rect">
            <a:avLst/>
          </a:prstGeom>
          <a:ln w="12700">
            <a:solidFill>
              <a:srgbClr val="4E4251"/>
            </a:solidFill>
          </a:ln>
        </p:spPr>
      </p:pic>
      <p:pic>
        <p:nvPicPr>
          <p:cNvPr id="23" name="図 22">
            <a:extLst>
              <a:ext uri="{FF2B5EF4-FFF2-40B4-BE49-F238E27FC236}">
                <a16:creationId xmlns:a16="http://schemas.microsoft.com/office/drawing/2014/main" id="{FBDF8981-D480-4016-B1D4-F97808345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901" y="3820449"/>
            <a:ext cx="3307286" cy="2475630"/>
          </a:xfrm>
          <a:prstGeom prst="rect">
            <a:avLst/>
          </a:prstGeom>
          <a:ln w="12700">
            <a:solidFill>
              <a:srgbClr val="4E4251"/>
            </a:solidFill>
          </a:ln>
        </p:spPr>
      </p:pic>
      <p:sp>
        <p:nvSpPr>
          <p:cNvPr id="26" name="テキスト ボックス 25">
            <a:extLst>
              <a:ext uri="{FF2B5EF4-FFF2-40B4-BE49-F238E27FC236}">
                <a16:creationId xmlns:a16="http://schemas.microsoft.com/office/drawing/2014/main" id="{29A81CBB-B2B8-4F0A-B53E-CABF4C0D68B2}"/>
              </a:ext>
            </a:extLst>
          </p:cNvPr>
          <p:cNvSpPr txBox="1"/>
          <p:nvPr/>
        </p:nvSpPr>
        <p:spPr>
          <a:xfrm>
            <a:off x="1077933" y="2050677"/>
            <a:ext cx="4262653" cy="584775"/>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継承を意識し様々な形の当たり判定をまとめて処理できるように制作してあります。</a:t>
            </a:r>
          </a:p>
        </p:txBody>
      </p:sp>
      <p:sp>
        <p:nvSpPr>
          <p:cNvPr id="32" name="テキスト ボックス 31">
            <a:extLst>
              <a:ext uri="{FF2B5EF4-FFF2-40B4-BE49-F238E27FC236}">
                <a16:creationId xmlns:a16="http://schemas.microsoft.com/office/drawing/2014/main" id="{8E03543F-9AB3-43CA-9F25-B0E5CDB045B2}"/>
              </a:ext>
            </a:extLst>
          </p:cNvPr>
          <p:cNvSpPr txBox="1"/>
          <p:nvPr/>
        </p:nvSpPr>
        <p:spPr>
          <a:xfrm>
            <a:off x="5408103" y="5936182"/>
            <a:ext cx="3477468"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　　　　</a:t>
            </a:r>
          </a:p>
        </p:txBody>
      </p:sp>
      <p:sp>
        <p:nvSpPr>
          <p:cNvPr id="41" name="四角形: 角を丸くする 40">
            <a:extLst>
              <a:ext uri="{FF2B5EF4-FFF2-40B4-BE49-F238E27FC236}">
                <a16:creationId xmlns:a16="http://schemas.microsoft.com/office/drawing/2014/main" id="{03AE33A9-4182-4D1F-8A27-EDBD00E3EA42}"/>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C519FCDC-E928-4FD7-8872-619808A9AD20}"/>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３年次</a:t>
            </a:r>
          </a:p>
        </p:txBody>
      </p:sp>
      <p:cxnSp>
        <p:nvCxnSpPr>
          <p:cNvPr id="57" name="直線コネクタ 56">
            <a:extLst>
              <a:ext uri="{FF2B5EF4-FFF2-40B4-BE49-F238E27FC236}">
                <a16:creationId xmlns:a16="http://schemas.microsoft.com/office/drawing/2014/main" id="{408AD616-2AB5-45BA-A16C-2E1588DA056C}"/>
              </a:ext>
            </a:extLst>
          </p:cNvPr>
          <p:cNvCxnSpPr>
            <a:cxnSpLocks/>
            <a:stCxn id="54" idx="1"/>
            <a:endCxn id="54"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4BB7051B-33F1-4035-A466-72A255A69AC8}"/>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5CA86CBF-8FFC-484D-90E4-CBAFAE81D533}"/>
              </a:ext>
            </a:extLst>
          </p:cNvPr>
          <p:cNvSpPr txBox="1"/>
          <p:nvPr/>
        </p:nvSpPr>
        <p:spPr>
          <a:xfrm>
            <a:off x="4559080" y="5058264"/>
            <a:ext cx="4297791" cy="1323439"/>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Player</a:t>
            </a:r>
            <a:r>
              <a:rPr kumimoji="1" lang="ja-JP" altLang="en-US" sz="1600" dirty="0">
                <a:latin typeface="メイリオ" panose="020B0604030504040204" pitchFamily="50" charset="-128"/>
                <a:ea typeface="メイリオ" panose="020B0604030504040204" pitchFamily="50" charset="-128"/>
              </a:rPr>
              <a:t>の状態遷移先を外部に持つことによって後から変更する際にコードを変更しなくて良いように作成しました。リングバッファを実装しコマンド入力による必殺技が出せるようになっています。</a:t>
            </a:r>
          </a:p>
        </p:txBody>
      </p:sp>
      <p:sp>
        <p:nvSpPr>
          <p:cNvPr id="63" name="テキスト ボックス 62">
            <a:extLst>
              <a:ext uri="{FF2B5EF4-FFF2-40B4-BE49-F238E27FC236}">
                <a16:creationId xmlns:a16="http://schemas.microsoft.com/office/drawing/2014/main" id="{F5C48523-5A5B-4D53-B804-AC648A672346}"/>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6EF349F4-D838-4327-B62E-DD1567B28B14}"/>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8" name="テキスト ボックス 67">
            <a:extLst>
              <a:ext uri="{FF2B5EF4-FFF2-40B4-BE49-F238E27FC236}">
                <a16:creationId xmlns:a16="http://schemas.microsoft.com/office/drawing/2014/main" id="{EAD269FA-9366-4EFC-996F-4A0815A0C688}"/>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9" name="テキスト ボックス 68">
            <a:extLst>
              <a:ext uri="{FF2B5EF4-FFF2-40B4-BE49-F238E27FC236}">
                <a16:creationId xmlns:a16="http://schemas.microsoft.com/office/drawing/2014/main" id="{701107F4-1A1F-4C8E-B6AB-D788971D8189}"/>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spc="-300" dirty="0">
              <a:latin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2431061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AACBC1"/>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21" name="正方形/長方形 20">
            <a:extLst>
              <a:ext uri="{FF2B5EF4-FFF2-40B4-BE49-F238E27FC236}">
                <a16:creationId xmlns:a16="http://schemas.microsoft.com/office/drawing/2014/main" id="{09C49E89-99C6-4493-B638-A06EF276BAE8}"/>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正方形/長方形 39">
            <a:extLst>
              <a:ext uri="{FF2B5EF4-FFF2-40B4-BE49-F238E27FC236}">
                <a16:creationId xmlns:a16="http://schemas.microsoft.com/office/drawing/2014/main" id="{59527DCE-B6E7-4855-A51C-CA653A4135DA}"/>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1" name="正方形/長方形 40">
            <a:extLst>
              <a:ext uri="{FF2B5EF4-FFF2-40B4-BE49-F238E27FC236}">
                <a16:creationId xmlns:a16="http://schemas.microsoft.com/office/drawing/2014/main" id="{C1F5C63F-4C73-4179-8EB0-DC2E5E97B1FE}"/>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43" name="正方形/長方形 42">
            <a:extLst>
              <a:ext uri="{FF2B5EF4-FFF2-40B4-BE49-F238E27FC236}">
                <a16:creationId xmlns:a16="http://schemas.microsoft.com/office/drawing/2014/main" id="{1AF7DCD7-BE7A-44DD-BC4C-21F0F2931E6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A4668511-8950-4CDD-BC2F-961A3859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688" y="3985204"/>
            <a:ext cx="3450975" cy="2152655"/>
          </a:xfrm>
          <a:prstGeom prst="rect">
            <a:avLst/>
          </a:prstGeom>
          <a:ln w="12700">
            <a:solidFill>
              <a:srgbClr val="4E4251"/>
            </a:solidFill>
          </a:ln>
        </p:spPr>
      </p:pic>
      <p:sp>
        <p:nvSpPr>
          <p:cNvPr id="17" name="テキスト ボックス 16">
            <a:extLst>
              <a:ext uri="{FF2B5EF4-FFF2-40B4-BE49-F238E27FC236}">
                <a16:creationId xmlns:a16="http://schemas.microsoft.com/office/drawing/2014/main" id="{9D2CE2BF-598C-4F61-B09C-54EE0C591FBE}"/>
              </a:ext>
            </a:extLst>
          </p:cNvPr>
          <p:cNvSpPr txBox="1"/>
          <p:nvPr/>
        </p:nvSpPr>
        <p:spPr>
          <a:xfrm>
            <a:off x="1077934" y="2050677"/>
            <a:ext cx="4254378"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始めてエンジンを使わずに作成した作品です。モデルの表示、アニメーションの確認ができます。この作品を制作することによって基本的な３</a:t>
            </a:r>
            <a:r>
              <a:rPr kumimoji="1" lang="en-US" altLang="ja-JP" sz="1600" dirty="0">
                <a:latin typeface="メイリオ" panose="020B0604030504040204" pitchFamily="50" charset="-128"/>
                <a:ea typeface="メイリオ" panose="020B0604030504040204" pitchFamily="50" charset="-128"/>
              </a:rPr>
              <a:t>D</a:t>
            </a:r>
            <a:r>
              <a:rPr kumimoji="1" lang="ja-JP" altLang="en-US" sz="1600" dirty="0">
                <a:latin typeface="メイリオ" panose="020B0604030504040204" pitchFamily="50" charset="-128"/>
                <a:ea typeface="メイリオ" panose="020B0604030504040204" pitchFamily="50" charset="-128"/>
              </a:rPr>
              <a:t>ゲームの作成のため基本的なの知識を得ることができました。</a:t>
            </a:r>
          </a:p>
        </p:txBody>
      </p:sp>
      <p:pic>
        <p:nvPicPr>
          <p:cNvPr id="20" name="図 19">
            <a:extLst>
              <a:ext uri="{FF2B5EF4-FFF2-40B4-BE49-F238E27FC236}">
                <a16:creationId xmlns:a16="http://schemas.microsoft.com/office/drawing/2014/main" id="{172B3F49-7C8E-423A-8715-09FD0F91C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841" y="939033"/>
            <a:ext cx="3460927" cy="2157169"/>
          </a:xfrm>
          <a:prstGeom prst="rect">
            <a:avLst/>
          </a:prstGeom>
          <a:ln w="12700">
            <a:solidFill>
              <a:srgbClr val="4E4251"/>
            </a:solidFill>
          </a:ln>
        </p:spPr>
      </p:pic>
      <p:sp>
        <p:nvSpPr>
          <p:cNvPr id="34" name="四角形: 角を丸くする 33">
            <a:extLst>
              <a:ext uri="{FF2B5EF4-FFF2-40B4-BE49-F238E27FC236}">
                <a16:creationId xmlns:a16="http://schemas.microsoft.com/office/drawing/2014/main" id="{5DB10814-8F4F-48B5-861C-6AC8F1763C65}"/>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5" name="テキスト ボックス 34">
            <a:extLst>
              <a:ext uri="{FF2B5EF4-FFF2-40B4-BE49-F238E27FC236}">
                <a16:creationId xmlns:a16="http://schemas.microsoft.com/office/drawing/2014/main" id="{EDABC305-97E9-47A1-A7D4-D16B6E88618F}"/>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３年次</a:t>
            </a:r>
          </a:p>
        </p:txBody>
      </p:sp>
      <p:cxnSp>
        <p:nvCxnSpPr>
          <p:cNvPr id="45" name="直線コネクタ 44">
            <a:extLst>
              <a:ext uri="{FF2B5EF4-FFF2-40B4-BE49-F238E27FC236}">
                <a16:creationId xmlns:a16="http://schemas.microsoft.com/office/drawing/2014/main" id="{626BED15-53E7-4A39-8EBA-BCAD8DB6087B}"/>
              </a:ext>
            </a:extLst>
          </p:cNvPr>
          <p:cNvCxnSpPr>
            <a:cxnSpLocks/>
            <a:stCxn id="40" idx="1"/>
            <a:endCxn id="40" idx="3"/>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9B53A081-BCCC-4CD4-AB9B-B8ED789923D1}"/>
              </a:ext>
            </a:extLst>
          </p:cNvPr>
          <p:cNvCxnSpPr>
            <a:cxnSpLocks/>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E681894F-7289-4CB0-A740-09FAE73E23B0}"/>
              </a:ext>
            </a:extLst>
          </p:cNvPr>
          <p:cNvSpPr txBox="1"/>
          <p:nvPr/>
        </p:nvSpPr>
        <p:spPr>
          <a:xfrm>
            <a:off x="4580511" y="5058264"/>
            <a:ext cx="4262941"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３Ｄ空間上の回転を理解することを目的として作成しました</a:t>
            </a:r>
            <a:r>
              <a:rPr kumimoji="1" lang="en-US" altLang="ja-JP" sz="1600" dirty="0">
                <a:latin typeface="游ゴシック" panose="020B0400000000000000" pitchFamily="50" charset="-128"/>
              </a:rPr>
              <a:t>Quaternion</a:t>
            </a:r>
            <a:r>
              <a:rPr kumimoji="1" lang="ja-JP" altLang="en-US" sz="1600" dirty="0">
                <a:latin typeface="メイリオ" panose="020B0604030504040204" pitchFamily="50" charset="-128"/>
                <a:ea typeface="メイリオ" panose="020B0604030504040204" pitchFamily="50" charset="-128"/>
              </a:rPr>
              <a:t>を使用しジンバルロックが発生しないように製作しました。又ボスにつけたタレットの位置制御のために親回転、子回転を意識し実装しました。</a:t>
            </a:r>
          </a:p>
        </p:txBody>
      </p:sp>
      <p:sp>
        <p:nvSpPr>
          <p:cNvPr id="48" name="テキスト ボックス 47">
            <a:extLst>
              <a:ext uri="{FF2B5EF4-FFF2-40B4-BE49-F238E27FC236}">
                <a16:creationId xmlns:a16="http://schemas.microsoft.com/office/drawing/2014/main" id="{20DA4DA7-65BC-4BFA-BFF8-3B7FE7164D69}"/>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49" name="テキスト ボックス 48">
            <a:extLst>
              <a:ext uri="{FF2B5EF4-FFF2-40B4-BE49-F238E27FC236}">
                <a16:creationId xmlns:a16="http://schemas.microsoft.com/office/drawing/2014/main" id="{49085EA5-B7DC-4218-9F7B-4D7D82A50D3B}"/>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50" name="テキスト ボックス 49">
            <a:extLst>
              <a:ext uri="{FF2B5EF4-FFF2-40B4-BE49-F238E27FC236}">
                <a16:creationId xmlns:a16="http://schemas.microsoft.com/office/drawing/2014/main" id="{9EFDC9E9-20D6-4564-B8BF-2A1042CAF84E}"/>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51" name="テキスト ボックス 50">
            <a:extLst>
              <a:ext uri="{FF2B5EF4-FFF2-40B4-BE49-F238E27FC236}">
                <a16:creationId xmlns:a16="http://schemas.microsoft.com/office/drawing/2014/main" id="{4EB8695D-0A47-40B3-910D-C0994576ABAC}"/>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３年後期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rPr>
              <a:t>Ｃ＋＋</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Tree>
    <p:extLst>
      <p:ext uri="{BB962C8B-B14F-4D97-AF65-F5344CB8AC3E}">
        <p14:creationId xmlns:p14="http://schemas.microsoft.com/office/powerpoint/2010/main" val="2082057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652C7A0-478E-4D92-BE1A-0202E81D32AE}"/>
              </a:ext>
            </a:extLst>
          </p:cNvPr>
          <p:cNvSpPr txBox="1"/>
          <p:nvPr/>
        </p:nvSpPr>
        <p:spPr>
          <a:xfrm>
            <a:off x="3344867" y="2932231"/>
            <a:ext cx="3262432" cy="1015663"/>
          </a:xfrm>
          <a:prstGeom prst="rect">
            <a:avLst/>
          </a:prstGeom>
          <a:noFill/>
        </p:spPr>
        <p:txBody>
          <a:bodyPr wrap="none" rtlCol="0">
            <a:spAutoFit/>
          </a:bodyPr>
          <a:lstStyle/>
          <a:p>
            <a:r>
              <a:rPr lang="ja-JP" altLang="en-US" sz="6000" b="1" dirty="0">
                <a:latin typeface="游ゴシック" panose="020B0400000000000000" pitchFamily="50" charset="-128"/>
                <a:ea typeface="游ゴシック" panose="020B0400000000000000" pitchFamily="50" charset="-128"/>
              </a:rPr>
              <a:t>数学作品</a:t>
            </a:r>
          </a:p>
        </p:txBody>
      </p:sp>
      <p:sp>
        <p:nvSpPr>
          <p:cNvPr id="11" name="正方形/長方形 10">
            <a:extLst>
              <a:ext uri="{FF2B5EF4-FFF2-40B4-BE49-F238E27FC236}">
                <a16:creationId xmlns:a16="http://schemas.microsoft.com/office/drawing/2014/main" id="{7E1FB292-BB49-400A-B4E4-82DC9E44347E}"/>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2" name="正方形/長方形 11">
            <a:extLst>
              <a:ext uri="{FF2B5EF4-FFF2-40B4-BE49-F238E27FC236}">
                <a16:creationId xmlns:a16="http://schemas.microsoft.com/office/drawing/2014/main" id="{944CDFDE-5468-4F29-9816-73ED964A0EDD}"/>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3" name="正方形/長方形 12">
            <a:extLst>
              <a:ext uri="{FF2B5EF4-FFF2-40B4-BE49-F238E27FC236}">
                <a16:creationId xmlns:a16="http://schemas.microsoft.com/office/drawing/2014/main" id="{6722F747-75B2-4DBD-B931-B7A6B37A813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1939062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D3FEC041-E760-4571-8988-E62492E510B4}"/>
              </a:ext>
            </a:extLst>
          </p:cNvPr>
          <p:cNvSpPr/>
          <p:nvPr/>
        </p:nvSpPr>
        <p:spPr>
          <a:xfrm>
            <a:off x="689296" y="369116"/>
            <a:ext cx="8525312" cy="6132352"/>
          </a:xfrm>
          <a:prstGeom prst="rect">
            <a:avLst/>
          </a:prstGeom>
          <a:solidFill>
            <a:srgbClr val="C4B39D"/>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3" name="正方形/長方形 22">
            <a:extLst>
              <a:ext uri="{FF2B5EF4-FFF2-40B4-BE49-F238E27FC236}">
                <a16:creationId xmlns:a16="http://schemas.microsoft.com/office/drawing/2014/main" id="{7CC48FE1-7B37-44EB-9A3E-5CAAFCD9A209}"/>
              </a:ext>
            </a:extLst>
          </p:cNvPr>
          <p:cNvSpPr/>
          <p:nvPr/>
        </p:nvSpPr>
        <p:spPr>
          <a:xfrm>
            <a:off x="1075946" y="3808604"/>
            <a:ext cx="3484148" cy="249932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正方形/長方形 53">
            <a:extLst>
              <a:ext uri="{FF2B5EF4-FFF2-40B4-BE49-F238E27FC236}">
                <a16:creationId xmlns:a16="http://schemas.microsoft.com/office/drawing/2014/main" id="{E94A15B4-3B71-4A61-AF5F-B13E77D9FCC5}"/>
              </a:ext>
            </a:extLst>
          </p:cNvPr>
          <p:cNvSpPr/>
          <p:nvPr/>
        </p:nvSpPr>
        <p:spPr>
          <a:xfrm>
            <a:off x="4559080" y="3808603"/>
            <a:ext cx="4262941" cy="2499322"/>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5" name="正方形/長方形 54">
            <a:extLst>
              <a:ext uri="{FF2B5EF4-FFF2-40B4-BE49-F238E27FC236}">
                <a16:creationId xmlns:a16="http://schemas.microsoft.com/office/drawing/2014/main" id="{39E155B2-EC61-49F7-80ED-EECB03ABF297}"/>
              </a:ext>
            </a:extLst>
          </p:cNvPr>
          <p:cNvSpPr/>
          <p:nvPr/>
        </p:nvSpPr>
        <p:spPr>
          <a:xfrm>
            <a:off x="1077934" y="769324"/>
            <a:ext cx="4262654" cy="249658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7" name="正方形/長方形 56">
            <a:extLst>
              <a:ext uri="{FF2B5EF4-FFF2-40B4-BE49-F238E27FC236}">
                <a16:creationId xmlns:a16="http://schemas.microsoft.com/office/drawing/2014/main" id="{4622A2A1-D8FA-4BF9-9A9E-C632506DE926}"/>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8" name="直線コネクタ 7">
            <a:extLst>
              <a:ext uri="{FF2B5EF4-FFF2-40B4-BE49-F238E27FC236}">
                <a16:creationId xmlns:a16="http://schemas.microsoft.com/office/drawing/2014/main" id="{01CD0A15-89D1-4D10-9DC4-92E8AD72E5F0}"/>
              </a:ext>
            </a:extLst>
          </p:cNvPr>
          <p:cNvCxnSpPr>
            <a:cxnSpLocks/>
          </p:cNvCxnSpPr>
          <p:nvPr/>
        </p:nvCxnSpPr>
        <p:spPr>
          <a:xfrm>
            <a:off x="670246" y="3429000"/>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7039862B-84A4-47B0-A698-A0B2F4F31362}"/>
              </a:ext>
            </a:extLst>
          </p:cNvPr>
          <p:cNvSpPr txBox="1"/>
          <p:nvPr/>
        </p:nvSpPr>
        <p:spPr>
          <a:xfrm>
            <a:off x="1077934" y="2050677"/>
            <a:ext cx="4262654" cy="830997"/>
          </a:xfrm>
          <a:prstGeom prst="rect">
            <a:avLst/>
          </a:prstGeom>
          <a:noFill/>
        </p:spPr>
        <p:txBody>
          <a:bodyPr wrap="square" rtlCol="0">
            <a:spAutoFit/>
          </a:bodyPr>
          <a:lstStyle/>
          <a:p>
            <a:r>
              <a:rPr kumimoji="1" lang="ja-JP" altLang="en-US" sz="1600" dirty="0" err="1">
                <a:latin typeface="メイリオ" panose="020B0604030504040204" pitchFamily="50" charset="-128"/>
                <a:ea typeface="メイリオ" panose="020B0604030504040204" pitchFamily="50" charset="-128"/>
              </a:rPr>
              <a:t>数学数学</a:t>
            </a:r>
            <a:r>
              <a:rPr kumimoji="1" lang="ja-JP" altLang="en-US" sz="1600" dirty="0">
                <a:latin typeface="メイリオ" panose="020B0604030504040204" pitchFamily="50" charset="-128"/>
                <a:ea typeface="メイリオ" panose="020B0604030504040204" pitchFamily="50" charset="-128"/>
              </a:rPr>
              <a:t>数学数学数学数学数学数学数学数学数学数学数学数学数学数学数学数学数学数学数学数学数学数学数学数学</a:t>
            </a:r>
            <a:endParaRPr kumimoji="1" lang="en-US" altLang="ja-JP" sz="1600" dirty="0">
              <a:latin typeface="メイリオ" panose="020B0604030504040204" pitchFamily="50" charset="-128"/>
              <a:ea typeface="メイリオ" panose="020B0604030504040204" pitchFamily="50" charset="-128"/>
            </a:endParaRPr>
          </a:p>
        </p:txBody>
      </p:sp>
      <p:cxnSp>
        <p:nvCxnSpPr>
          <p:cNvPr id="31" name="直線コネクタ 30">
            <a:extLst>
              <a:ext uri="{FF2B5EF4-FFF2-40B4-BE49-F238E27FC236}">
                <a16:creationId xmlns:a16="http://schemas.microsoft.com/office/drawing/2014/main" id="{2D4B2A77-D4C4-453B-ABD7-6D94701CA276}"/>
              </a:ext>
            </a:extLst>
          </p:cNvPr>
          <p:cNvCxnSpPr>
            <a:cxnSpLocks/>
          </p:cNvCxnSpPr>
          <p:nvPr/>
        </p:nvCxnSpPr>
        <p:spPr>
          <a:xfrm>
            <a:off x="1077934" y="2018200"/>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2C440A0A-4F28-4C96-A317-DFB08C09AB0B}"/>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F32BE894-0180-4CDF-A4AF-3F85A4242242}"/>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２年次</a:t>
            </a:r>
          </a:p>
        </p:txBody>
      </p:sp>
      <p:sp>
        <p:nvSpPr>
          <p:cNvPr id="43" name="テキスト ボックス 42">
            <a:extLst>
              <a:ext uri="{FF2B5EF4-FFF2-40B4-BE49-F238E27FC236}">
                <a16:creationId xmlns:a16="http://schemas.microsoft.com/office/drawing/2014/main" id="{7DCBC353-F408-4D77-BC3E-CF800A6E8F98}"/>
              </a:ext>
            </a:extLst>
          </p:cNvPr>
          <p:cNvSpPr txBox="1"/>
          <p:nvPr/>
        </p:nvSpPr>
        <p:spPr>
          <a:xfrm>
            <a:off x="4572000" y="5148073"/>
            <a:ext cx="4284871" cy="830997"/>
          </a:xfrm>
          <a:prstGeom prst="rect">
            <a:avLst/>
          </a:prstGeom>
          <a:noFill/>
        </p:spPr>
        <p:txBody>
          <a:bodyPr wrap="square" rtlCol="0">
            <a:spAutoFit/>
          </a:bodyPr>
          <a:lstStyle/>
          <a:p>
            <a:r>
              <a:rPr kumimoji="1" lang="ja-JP" altLang="en-US" sz="1600" dirty="0" err="1">
                <a:latin typeface="メイリオ" panose="020B0604030504040204" pitchFamily="50" charset="-128"/>
                <a:ea typeface="メイリオ" panose="020B0604030504040204" pitchFamily="50" charset="-128"/>
              </a:rPr>
              <a:t>数学数学</a:t>
            </a:r>
            <a:r>
              <a:rPr kumimoji="1" lang="ja-JP" altLang="en-US" sz="1600" dirty="0">
                <a:latin typeface="メイリオ" panose="020B0604030504040204" pitchFamily="50" charset="-128"/>
                <a:ea typeface="メイリオ" panose="020B0604030504040204" pitchFamily="50" charset="-128"/>
              </a:rPr>
              <a:t>数学数学数学数学数学数学数学数学数学数学数学数学数学数学数学数学数学数学数学数学数学数学数学数学</a:t>
            </a:r>
            <a:endParaRPr kumimoji="1" lang="en-US" altLang="ja-JP" sz="1600" dirty="0">
              <a:latin typeface="メイリオ" panose="020B0604030504040204" pitchFamily="50" charset="-128"/>
              <a:ea typeface="メイリオ" panose="020B0604030504040204" pitchFamily="50" charset="-128"/>
            </a:endParaRPr>
          </a:p>
        </p:txBody>
      </p:sp>
      <p:cxnSp>
        <p:nvCxnSpPr>
          <p:cNvPr id="58" name="直線コネクタ 57">
            <a:extLst>
              <a:ext uri="{FF2B5EF4-FFF2-40B4-BE49-F238E27FC236}">
                <a16:creationId xmlns:a16="http://schemas.microsoft.com/office/drawing/2014/main" id="{427251FB-77B8-4AB7-98D3-EB20111BCF98}"/>
              </a:ext>
            </a:extLst>
          </p:cNvPr>
          <p:cNvCxnSpPr>
            <a:cxnSpLocks/>
            <a:stCxn id="55" idx="1"/>
            <a:endCxn id="55" idx="3"/>
          </p:cNvCxnSpPr>
          <p:nvPr/>
        </p:nvCxnSpPr>
        <p:spPr>
          <a:xfrm>
            <a:off x="1077934" y="2017618"/>
            <a:ext cx="4262654"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55B72399-3BFE-4347-8D53-8AAED253AB1C}"/>
              </a:ext>
            </a:extLst>
          </p:cNvPr>
          <p:cNvCxnSpPr>
            <a:cxnSpLocks/>
          </p:cNvCxnSpPr>
          <p:nvPr/>
        </p:nvCxnSpPr>
        <p:spPr>
          <a:xfrm>
            <a:off x="4559080" y="5058264"/>
            <a:ext cx="4262941"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F2AC0F6-5CB6-4E62-BAC2-2FA39AC44E4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5BCC86DE-BD45-4C39-919A-E8E40D4AF430}"/>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68" name="テキスト ボックス 67">
            <a:extLst>
              <a:ext uri="{FF2B5EF4-FFF2-40B4-BE49-F238E27FC236}">
                <a16:creationId xmlns:a16="http://schemas.microsoft.com/office/drawing/2014/main" id="{72E1BEB5-3619-401B-A265-C4729BADEBF9}"/>
              </a:ext>
            </a:extLst>
          </p:cNvPr>
          <p:cNvSpPr txBox="1"/>
          <p:nvPr/>
        </p:nvSpPr>
        <p:spPr>
          <a:xfrm>
            <a:off x="4520708" y="4036099"/>
            <a:ext cx="2162032"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9" name="テキスト ボックス 68">
            <a:extLst>
              <a:ext uri="{FF2B5EF4-FFF2-40B4-BE49-F238E27FC236}">
                <a16:creationId xmlns:a16="http://schemas.microsoft.com/office/drawing/2014/main" id="{92C1A3DD-1D85-4652-BEBA-B721B4AD0AF1}"/>
              </a:ext>
            </a:extLst>
          </p:cNvPr>
          <p:cNvSpPr txBox="1"/>
          <p:nvPr/>
        </p:nvSpPr>
        <p:spPr>
          <a:xfrm>
            <a:off x="6682741" y="4036099"/>
            <a:ext cx="2162032"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２年前期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sp>
        <p:nvSpPr>
          <p:cNvPr id="2" name="テキスト ボックス 1">
            <a:extLst>
              <a:ext uri="{FF2B5EF4-FFF2-40B4-BE49-F238E27FC236}">
                <a16:creationId xmlns:a16="http://schemas.microsoft.com/office/drawing/2014/main" id="{9521B8D3-D037-4163-96F4-611731AF6D6B}"/>
              </a:ext>
            </a:extLst>
          </p:cNvPr>
          <p:cNvSpPr txBox="1"/>
          <p:nvPr/>
        </p:nvSpPr>
        <p:spPr>
          <a:xfrm>
            <a:off x="5601724" y="1709928"/>
            <a:ext cx="2908570" cy="369332"/>
          </a:xfrm>
          <a:prstGeom prst="rect">
            <a:avLst/>
          </a:prstGeom>
          <a:noFill/>
        </p:spPr>
        <p:txBody>
          <a:bodyPr wrap="square" rtlCol="0">
            <a:spAutoFit/>
          </a:bodyPr>
          <a:lstStyle/>
          <a:p>
            <a:r>
              <a:rPr kumimoji="1" lang="ja-JP" altLang="en-US" dirty="0"/>
              <a:t>シューティング画像</a:t>
            </a:r>
          </a:p>
        </p:txBody>
      </p:sp>
      <p:sp>
        <p:nvSpPr>
          <p:cNvPr id="24" name="テキスト ボックス 23">
            <a:extLst>
              <a:ext uri="{FF2B5EF4-FFF2-40B4-BE49-F238E27FC236}">
                <a16:creationId xmlns:a16="http://schemas.microsoft.com/office/drawing/2014/main" id="{78B0C947-6D3D-4394-9ED3-9A1260BA0706}"/>
              </a:ext>
            </a:extLst>
          </p:cNvPr>
          <p:cNvSpPr txBox="1"/>
          <p:nvPr/>
        </p:nvSpPr>
        <p:spPr>
          <a:xfrm>
            <a:off x="1457185" y="4780568"/>
            <a:ext cx="2908570" cy="369332"/>
          </a:xfrm>
          <a:prstGeom prst="rect">
            <a:avLst/>
          </a:prstGeom>
          <a:noFill/>
        </p:spPr>
        <p:txBody>
          <a:bodyPr wrap="square" rtlCol="0">
            <a:spAutoFit/>
          </a:bodyPr>
          <a:lstStyle/>
          <a:p>
            <a:r>
              <a:rPr kumimoji="1" lang="ja-JP" altLang="en-US" dirty="0"/>
              <a:t>丸太運び画像</a:t>
            </a:r>
          </a:p>
        </p:txBody>
      </p:sp>
    </p:spTree>
    <p:extLst>
      <p:ext uri="{BB962C8B-B14F-4D97-AF65-F5344CB8AC3E}">
        <p14:creationId xmlns:p14="http://schemas.microsoft.com/office/powerpoint/2010/main" val="1477298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D3FEC041-E760-4571-8988-E62492E510B4}"/>
              </a:ext>
            </a:extLst>
          </p:cNvPr>
          <p:cNvSpPr/>
          <p:nvPr/>
        </p:nvSpPr>
        <p:spPr>
          <a:xfrm>
            <a:off x="689296" y="369116"/>
            <a:ext cx="8525312" cy="6132352"/>
          </a:xfrm>
          <a:prstGeom prst="rect">
            <a:avLst/>
          </a:prstGeom>
          <a:solidFill>
            <a:srgbClr val="C4B39D"/>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5" name="正方形/長方形 54">
            <a:extLst>
              <a:ext uri="{FF2B5EF4-FFF2-40B4-BE49-F238E27FC236}">
                <a16:creationId xmlns:a16="http://schemas.microsoft.com/office/drawing/2014/main" id="{39E155B2-EC61-49F7-80ED-EECB03ABF297}"/>
              </a:ext>
            </a:extLst>
          </p:cNvPr>
          <p:cNvSpPr/>
          <p:nvPr/>
        </p:nvSpPr>
        <p:spPr>
          <a:xfrm>
            <a:off x="1075512" y="769323"/>
            <a:ext cx="4262656" cy="5538608"/>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57" name="正方形/長方形 56">
            <a:extLst>
              <a:ext uri="{FF2B5EF4-FFF2-40B4-BE49-F238E27FC236}">
                <a16:creationId xmlns:a16="http://schemas.microsoft.com/office/drawing/2014/main" id="{4622A2A1-D8FA-4BF9-9A9E-C632506DE926}"/>
              </a:ext>
            </a:extLst>
          </p:cNvPr>
          <p:cNvSpPr/>
          <p:nvPr/>
        </p:nvSpPr>
        <p:spPr>
          <a:xfrm>
            <a:off x="5340589" y="769326"/>
            <a:ext cx="3479458" cy="5538610"/>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テキスト ボックス 24">
            <a:extLst>
              <a:ext uri="{FF2B5EF4-FFF2-40B4-BE49-F238E27FC236}">
                <a16:creationId xmlns:a16="http://schemas.microsoft.com/office/drawing/2014/main" id="{7039862B-84A4-47B0-A698-A0B2F4F31362}"/>
              </a:ext>
            </a:extLst>
          </p:cNvPr>
          <p:cNvSpPr txBox="1"/>
          <p:nvPr/>
        </p:nvSpPr>
        <p:spPr>
          <a:xfrm>
            <a:off x="1077934" y="2050677"/>
            <a:ext cx="4262654" cy="1323439"/>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DX</a:t>
            </a:r>
            <a:r>
              <a:rPr kumimoji="1" lang="ja-JP" altLang="en-US" sz="1600" dirty="0">
                <a:latin typeface="メイリオ" panose="020B0604030504040204" pitchFamily="50" charset="-128"/>
                <a:ea typeface="メイリオ" panose="020B0604030504040204" pitchFamily="50" charset="-128"/>
              </a:rPr>
              <a:t>ライブラリのピクセルを指定色塗る関数を使用し古典的レイトレーシングを実装しています。</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いい感じの文章↓</a:t>
            </a:r>
            <a:endParaRPr kumimoji="1" lang="en-US" altLang="ja-JP" sz="1600" dirty="0">
              <a:latin typeface="メイリオ" panose="020B0604030504040204" pitchFamily="50" charset="-128"/>
              <a:ea typeface="メイリオ" panose="020B0604030504040204" pitchFamily="50" charset="-128"/>
            </a:endParaRPr>
          </a:p>
        </p:txBody>
      </p:sp>
      <p:cxnSp>
        <p:nvCxnSpPr>
          <p:cNvPr id="31" name="直線コネクタ 30">
            <a:extLst>
              <a:ext uri="{FF2B5EF4-FFF2-40B4-BE49-F238E27FC236}">
                <a16:creationId xmlns:a16="http://schemas.microsoft.com/office/drawing/2014/main" id="{2D4B2A77-D4C4-453B-ABD7-6D94701CA276}"/>
              </a:ext>
            </a:extLst>
          </p:cNvPr>
          <p:cNvCxnSpPr>
            <a:cxnSpLocks/>
          </p:cNvCxnSpPr>
          <p:nvPr/>
        </p:nvCxnSpPr>
        <p:spPr>
          <a:xfrm>
            <a:off x="1077934" y="2018200"/>
            <a:ext cx="4262656" cy="0"/>
          </a:xfrm>
          <a:prstGeom prst="line">
            <a:avLst/>
          </a:prstGeom>
          <a:ln w="12700">
            <a:solidFill>
              <a:srgbClr val="4E4251"/>
            </a:solidFill>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2C440A0A-4F28-4C96-A317-DFB08C09AB0B}"/>
              </a:ext>
            </a:extLst>
          </p:cNvPr>
          <p:cNvSpPr/>
          <p:nvPr/>
        </p:nvSpPr>
        <p:spPr>
          <a:xfrm>
            <a:off x="4260909" y="114301"/>
            <a:ext cx="1147195" cy="509631"/>
          </a:xfrm>
          <a:prstGeom prst="roundRect">
            <a:avLst>
              <a:gd name="adj" fmla="val 3498"/>
            </a:avLst>
          </a:prstGeom>
          <a:solidFill>
            <a:srgbClr val="806C68"/>
          </a:solidFill>
          <a:ln w="28575">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42" name="テキスト ボックス 41">
            <a:extLst>
              <a:ext uri="{FF2B5EF4-FFF2-40B4-BE49-F238E27FC236}">
                <a16:creationId xmlns:a16="http://schemas.microsoft.com/office/drawing/2014/main" id="{F32BE894-0180-4CDF-A4AF-3F85A4242242}"/>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n w="0"/>
                <a:solidFill>
                  <a:schemeClr val="bg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２年次</a:t>
            </a:r>
          </a:p>
        </p:txBody>
      </p:sp>
      <p:sp>
        <p:nvSpPr>
          <p:cNvPr id="63" name="テキスト ボックス 62">
            <a:extLst>
              <a:ext uri="{FF2B5EF4-FFF2-40B4-BE49-F238E27FC236}">
                <a16:creationId xmlns:a16="http://schemas.microsoft.com/office/drawing/2014/main" id="{BF2AC0F6-5CB6-4E62-BAC2-2FA39AC44E43}"/>
              </a:ext>
            </a:extLst>
          </p:cNvPr>
          <p:cNvSpPr txBox="1"/>
          <p:nvPr/>
        </p:nvSpPr>
        <p:spPr>
          <a:xfrm>
            <a:off x="1079637" y="971062"/>
            <a:ext cx="2126048" cy="830997"/>
          </a:xfrm>
          <a:prstGeom prst="rect">
            <a:avLst/>
          </a:prstGeom>
          <a:noFill/>
        </p:spPr>
        <p:txBody>
          <a:bodyPr wrap="square" rtlCol="0">
            <a:spAutoFit/>
          </a:bodyPr>
          <a:lstStyle/>
          <a:p>
            <a:pPr algn="r"/>
            <a:r>
              <a:rPr kumimoji="1" lang="ja-JP" altLang="en-US" sz="1600" b="1" dirty="0">
                <a:latin typeface="游ゴシック" panose="020B0400000000000000" pitchFamily="50" charset="-128"/>
                <a:ea typeface="游ゴシック" panose="020B0400000000000000" pitchFamily="50" charset="-128"/>
              </a:rPr>
              <a:t>製作時期</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使用言語</a:t>
            </a:r>
            <a:endParaRPr kumimoji="1" lang="en-US" altLang="ja-JP" sz="1600" b="1" dirty="0">
              <a:latin typeface="游ゴシック" panose="020B0400000000000000" pitchFamily="50" charset="-128"/>
              <a:ea typeface="游ゴシック" panose="020B0400000000000000" pitchFamily="50" charset="-128"/>
            </a:endParaRPr>
          </a:p>
          <a:p>
            <a:pPr algn="r"/>
            <a:r>
              <a:rPr kumimoji="1" lang="ja-JP" altLang="en-US" sz="1600" b="1" dirty="0">
                <a:latin typeface="游ゴシック" panose="020B0400000000000000" pitchFamily="50" charset="-128"/>
                <a:ea typeface="游ゴシック" panose="020B0400000000000000" pitchFamily="50" charset="-128"/>
              </a:rPr>
              <a:t>使用ライブラリ</a:t>
            </a:r>
          </a:p>
        </p:txBody>
      </p:sp>
      <p:sp>
        <p:nvSpPr>
          <p:cNvPr id="66" name="テキスト ボックス 65">
            <a:extLst>
              <a:ext uri="{FF2B5EF4-FFF2-40B4-BE49-F238E27FC236}">
                <a16:creationId xmlns:a16="http://schemas.microsoft.com/office/drawing/2014/main" id="{5BCC86DE-BD45-4C39-919A-E8E40D4AF430}"/>
              </a:ext>
            </a:extLst>
          </p:cNvPr>
          <p:cNvSpPr txBox="1"/>
          <p:nvPr/>
        </p:nvSpPr>
        <p:spPr>
          <a:xfrm>
            <a:off x="3214540" y="968965"/>
            <a:ext cx="2126048" cy="830997"/>
          </a:xfrm>
          <a:prstGeom prst="rect">
            <a:avLst/>
          </a:prstGeom>
          <a:noFill/>
        </p:spPr>
        <p:txBody>
          <a:bodyPr wrap="square" rtlCol="0">
            <a:spAutoFit/>
          </a:bodyPr>
          <a:lstStyle/>
          <a:p>
            <a:r>
              <a:rPr kumimoji="1" lang="ja-JP" altLang="en-US" sz="1600" b="1" dirty="0">
                <a:latin typeface="游ゴシック" panose="020B0400000000000000" pitchFamily="50" charset="-128"/>
                <a:ea typeface="游ゴシック" panose="020B0400000000000000" pitchFamily="50" charset="-128"/>
              </a:rPr>
              <a:t>２年後期</a:t>
            </a:r>
            <a:endParaRPr kumimoji="1" lang="en-US" altLang="ja-JP" sz="1600" b="1" dirty="0">
              <a:latin typeface="游ゴシック" panose="020B0400000000000000" pitchFamily="50" charset="-128"/>
              <a:ea typeface="游ゴシック" panose="020B0400000000000000" pitchFamily="50" charset="-128"/>
            </a:endParaRPr>
          </a:p>
          <a:p>
            <a:r>
              <a:rPr kumimoji="1" lang="ja-JP" altLang="en-US" sz="1600" b="1" spc="-300" dirty="0">
                <a:latin typeface="游ゴシック" panose="020B0400000000000000" pitchFamily="50" charset="-128"/>
                <a:ea typeface="游ゴシック" panose="020B0400000000000000" pitchFamily="50" charset="-128"/>
              </a:rPr>
              <a:t>Ｃ＋＋</a:t>
            </a:r>
            <a:endParaRPr kumimoji="1" lang="en-US" altLang="ja-JP" sz="1600" b="1" spc="-300" dirty="0">
              <a:latin typeface="游ゴシック" panose="020B0400000000000000" pitchFamily="50" charset="-128"/>
              <a:ea typeface="游ゴシック" panose="020B0400000000000000" pitchFamily="50" charset="-128"/>
            </a:endParaRPr>
          </a:p>
          <a:p>
            <a:r>
              <a:rPr kumimoji="1" lang="ja-JP" altLang="en-US" sz="1600" b="1" dirty="0">
                <a:latin typeface="游ゴシック" panose="020B0400000000000000" pitchFamily="50" charset="-128"/>
                <a:ea typeface="游ゴシック" panose="020B0400000000000000" pitchFamily="50" charset="-128"/>
              </a:rPr>
              <a:t>ＤＸライブラリ</a:t>
            </a:r>
          </a:p>
        </p:txBody>
      </p:sp>
      <p:pic>
        <p:nvPicPr>
          <p:cNvPr id="26" name="図 25">
            <a:extLst>
              <a:ext uri="{FF2B5EF4-FFF2-40B4-BE49-F238E27FC236}">
                <a16:creationId xmlns:a16="http://schemas.microsoft.com/office/drawing/2014/main" id="{EA877078-1813-4F96-8C45-291D54A8C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156" y="2188558"/>
            <a:ext cx="3326323" cy="2480884"/>
          </a:xfrm>
          <a:prstGeom prst="rect">
            <a:avLst/>
          </a:prstGeom>
          <a:ln w="12700">
            <a:solidFill>
              <a:srgbClr val="4E4251"/>
            </a:solidFill>
          </a:ln>
        </p:spPr>
      </p:pic>
    </p:spTree>
    <p:extLst>
      <p:ext uri="{BB962C8B-B14F-4D97-AF65-F5344CB8AC3E}">
        <p14:creationId xmlns:p14="http://schemas.microsoft.com/office/powerpoint/2010/main" val="4024901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7" name="正方形/長方形 6">
            <a:extLst>
              <a:ext uri="{FF2B5EF4-FFF2-40B4-BE49-F238E27FC236}">
                <a16:creationId xmlns:a16="http://schemas.microsoft.com/office/drawing/2014/main" id="{F7C4AA5D-30BF-4FD4-BC10-B683BF22C17B}"/>
              </a:ext>
            </a:extLst>
          </p:cNvPr>
          <p:cNvSpPr/>
          <p:nvPr/>
        </p:nvSpPr>
        <p:spPr>
          <a:xfrm>
            <a:off x="6195080" y="4227408"/>
            <a:ext cx="3510004"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6211748" y="4308174"/>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987319" y="4306077"/>
            <a:ext cx="1918681"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ja-JP" altLang="en-US" sz="1400" b="1" spc="-300" dirty="0">
                <a:latin typeface="游ゴシック" panose="020B0400000000000000" pitchFamily="50" charset="-128"/>
                <a:ea typeface="游ゴシック" panose="020B0400000000000000" pitchFamily="50" charset="-128"/>
              </a:rPr>
              <a:t>Ｃ＋＋</a:t>
            </a:r>
            <a:endParaRPr kumimoji="1" lang="en-US" altLang="ja-JP" sz="1400" b="1" spc="-300"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ＤＸライブラリ</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プログラマー１人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latin typeface="游ゴシック" panose="020B0400000000000000" pitchFamily="50" charset="-128"/>
                <a:ea typeface="游ゴシック" panose="020B0400000000000000" pitchFamily="50" charset="-128"/>
              </a:rPr>
              <a:t>2021/10</a:t>
            </a:r>
            <a:r>
              <a:rPr kumimoji="1" lang="ja-JP" altLang="en-US" sz="1400" b="1" dirty="0">
                <a:latin typeface="游ゴシック" panose="020B0400000000000000" pitchFamily="50" charset="-128"/>
                <a:ea typeface="游ゴシック" panose="020B0400000000000000" pitchFamily="50" charset="-128"/>
              </a:rPr>
              <a:t>～</a:t>
            </a:r>
            <a:r>
              <a:rPr kumimoji="1" lang="en-US" altLang="ja-JP" sz="1400" b="1" dirty="0">
                <a:highlight>
                  <a:srgbClr val="E83825"/>
                </a:highlight>
                <a:latin typeface="游ゴシック" panose="020B0400000000000000" pitchFamily="50" charset="-128"/>
                <a:ea typeface="游ゴシック" panose="020B0400000000000000" pitchFamily="50" charset="-128"/>
              </a:rPr>
              <a:t>2021/02</a:t>
            </a:r>
          </a:p>
          <a:p>
            <a:r>
              <a:rPr kumimoji="1" lang="ja-JP" altLang="en-US" sz="1400" b="1" dirty="0">
                <a:latin typeface="游ゴシック" panose="020B0400000000000000" pitchFamily="50" charset="-128"/>
                <a:ea typeface="游ゴシック" panose="020B0400000000000000" pitchFamily="50" charset="-128"/>
              </a:rPr>
              <a:t>３</a:t>
            </a:r>
            <a:r>
              <a:rPr kumimoji="1" lang="en-US" altLang="ja-JP" sz="1400" b="1" dirty="0">
                <a:latin typeface="游ゴシック" panose="020B0400000000000000" pitchFamily="50" charset="-128"/>
                <a:ea typeface="游ゴシック" panose="020B0400000000000000" pitchFamily="50" charset="-128"/>
              </a:rPr>
              <a:t>D</a:t>
            </a:r>
            <a:r>
              <a:rPr kumimoji="1" lang="ja-JP" altLang="en-US" sz="1400" b="1" dirty="0">
                <a:latin typeface="游ゴシック" panose="020B0400000000000000" pitchFamily="50" charset="-128"/>
                <a:ea typeface="游ゴシック" panose="020B0400000000000000" pitchFamily="50" charset="-128"/>
              </a:rPr>
              <a:t>アクション</a:t>
            </a:r>
            <a:endParaRPr kumimoji="1" lang="en-US" altLang="ja-JP" sz="1400" b="1" dirty="0">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348AAC85-4A81-4CDA-8374-4065F8C03713}"/>
              </a:ext>
            </a:extLst>
          </p:cNvPr>
          <p:cNvSpPr txBox="1"/>
          <p:nvPr/>
        </p:nvSpPr>
        <p:spPr>
          <a:xfrm>
            <a:off x="3881965" y="4922711"/>
            <a:ext cx="1107996"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URL</a:t>
            </a:r>
            <a:endParaRPr kumimoji="1" lang="ja-JP" altLang="en-US" sz="1200" dirty="0">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31B48F5B-FDF0-4FDF-A605-B269A71493C3}"/>
              </a:ext>
            </a:extLst>
          </p:cNvPr>
          <p:cNvSpPr txBox="1"/>
          <p:nvPr/>
        </p:nvSpPr>
        <p:spPr>
          <a:xfrm>
            <a:off x="3507407" y="5503482"/>
            <a:ext cx="1672253" cy="276999"/>
          </a:xfrm>
          <a:prstGeom prst="rect">
            <a:avLst/>
          </a:prstGeom>
          <a:noFill/>
        </p:spPr>
        <p:txBody>
          <a:bodyPr wrap="none" rtlCol="0">
            <a:spAutoFit/>
          </a:bodyPr>
          <a:lstStyle/>
          <a:p>
            <a:r>
              <a:rPr kumimoji="1" lang="en-US" altLang="ja-JP" sz="1200" dirty="0" err="1">
                <a:latin typeface="游ゴシック" panose="020B0400000000000000" pitchFamily="50" charset="-128"/>
                <a:ea typeface="游ゴシック" panose="020B0400000000000000" pitchFamily="50" charset="-128"/>
              </a:rPr>
              <a:t>urlurlurlurlurlurlurlurl</a:t>
            </a:r>
            <a:endParaRPr kumimoji="1" lang="ja-JP" altLang="en-US" sz="1200" dirty="0">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87590065-C2E3-4EFD-A2E7-C7A8ADD394A8}"/>
              </a:ext>
            </a:extLst>
          </p:cNvPr>
          <p:cNvSpPr/>
          <p:nvPr/>
        </p:nvSpPr>
        <p:spPr>
          <a:xfrm>
            <a:off x="5232313" y="4922711"/>
            <a:ext cx="867833" cy="8083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QR</a:t>
            </a:r>
            <a:endParaRPr kumimoji="1" lang="ja-JP" altLang="en-US" dirty="0"/>
          </a:p>
        </p:txBody>
      </p:sp>
      <p:pic>
        <p:nvPicPr>
          <p:cNvPr id="14" name="図 13">
            <a:extLst>
              <a:ext uri="{FF2B5EF4-FFF2-40B4-BE49-F238E27FC236}">
                <a16:creationId xmlns:a16="http://schemas.microsoft.com/office/drawing/2014/main" id="{1B6843F1-8706-4A5C-99D6-007753132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52" y="-4632"/>
            <a:ext cx="4256356" cy="912076"/>
          </a:xfrm>
          <a:prstGeom prst="rect">
            <a:avLst/>
          </a:prstGeom>
        </p:spPr>
      </p:pic>
      <p:pic>
        <p:nvPicPr>
          <p:cNvPr id="16" name="図 15">
            <a:extLst>
              <a:ext uri="{FF2B5EF4-FFF2-40B4-BE49-F238E27FC236}">
                <a16:creationId xmlns:a16="http://schemas.microsoft.com/office/drawing/2014/main" id="{9D4519AC-29A9-4C61-9933-8123BA079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5642057" cy="2800767"/>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　学内ゲームコンテスト及び就職活動のために、初めて</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ゲームエンジンを使用せず制作した作品です。</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町中を逃げ回るリスを網を使い捕獲する１人プレイ用の</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ゲームです。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α</a:t>
            </a:r>
            <a:r>
              <a:rPr kumimoji="1" lang="ja-JP" altLang="en-US" sz="1600" dirty="0">
                <a:latin typeface="メイリオ" panose="020B0604030504040204" pitchFamily="50" charset="-128"/>
                <a:ea typeface="メイリオ" panose="020B0604030504040204" pitchFamily="50" charset="-128"/>
              </a:rPr>
              <a:t>版、</a:t>
            </a:r>
            <a:r>
              <a:rPr kumimoji="1" lang="en-US" altLang="ja-JP" sz="1600" dirty="0">
                <a:latin typeface="メイリオ" panose="020B0604030504040204" pitchFamily="50" charset="-128"/>
                <a:ea typeface="メイリオ" panose="020B0604030504040204" pitchFamily="50" charset="-128"/>
              </a:rPr>
              <a:t>β</a:t>
            </a:r>
            <a:r>
              <a:rPr kumimoji="1" lang="ja-JP" altLang="en-US" sz="1600" dirty="0">
                <a:latin typeface="メイリオ" panose="020B0604030504040204" pitchFamily="50" charset="-128"/>
                <a:ea typeface="メイリオ" panose="020B0604030504040204" pitchFamily="50" charset="-128"/>
              </a:rPr>
              <a:t>版と段階を踏み各バージョンでレビューをもらう</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ことにより自分では気づけない細かな部分を修正しながら</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制作しました。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ステージ制作やリスの配置には</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を使用し</a:t>
            </a:r>
            <a:r>
              <a:rPr kumimoji="1" lang="en-US" altLang="ja-JP" sz="1600" dirty="0">
                <a:latin typeface="メイリオ" panose="020B0604030504040204" pitchFamily="50" charset="-128"/>
                <a:ea typeface="メイリオ" panose="020B0604030504040204" pitchFamily="50" charset="-128"/>
              </a:rPr>
              <a:t>XML</a:t>
            </a:r>
            <a:r>
              <a:rPr kumimoji="1" lang="ja-JP" altLang="en-US" sz="1600" dirty="0">
                <a:latin typeface="メイリオ" panose="020B0604030504040204" pitchFamily="50" charset="-128"/>
                <a:ea typeface="メイリオ" panose="020B0604030504040204" pitchFamily="50" charset="-128"/>
              </a:rPr>
              <a:t>で書き</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出し、読み込むことで簡単にステージの量産ができるよう</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にしてあります。</a:t>
            </a:r>
            <a:endParaRPr kumimoji="1" lang="en-US" altLang="ja-JP" sz="1600"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D88BC452-3CFB-4FF2-9CF6-18B795DB7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5080" y="1211216"/>
            <a:ext cx="3491168" cy="1963782"/>
          </a:xfrm>
          <a:prstGeom prst="rect">
            <a:avLst/>
          </a:prstGeom>
          <a:ln w="19050">
            <a:solidFill>
              <a:srgbClr val="4E4251"/>
            </a:solidFill>
          </a:ln>
        </p:spPr>
      </p:pic>
      <p:cxnSp>
        <p:nvCxnSpPr>
          <p:cNvPr id="17" name="直線コネクタ 16">
            <a:extLst>
              <a:ext uri="{FF2B5EF4-FFF2-40B4-BE49-F238E27FC236}">
                <a16:creationId xmlns:a16="http://schemas.microsoft.com/office/drawing/2014/main" id="{DB8E91A0-C7F1-4646-904A-36D523145F74}"/>
              </a:ext>
            </a:extLst>
          </p:cNvPr>
          <p:cNvCxnSpPr>
            <a:cxnSpLocks/>
            <a:stCxn id="18" idx="3"/>
            <a:endCxn id="18" idx="3"/>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45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2295B17-E43E-4DD0-B5B9-118C1198D362}"/>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C071C465-BE52-4FA1-84B9-AEF150118D1B}"/>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 name="正方形/長方形 5">
            <a:extLst>
              <a:ext uri="{FF2B5EF4-FFF2-40B4-BE49-F238E27FC236}">
                <a16:creationId xmlns:a16="http://schemas.microsoft.com/office/drawing/2014/main" id="{71935C7B-3786-4E45-AE62-C94C02CBE24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7" name="テキスト ボックス 6">
            <a:extLst>
              <a:ext uri="{FF2B5EF4-FFF2-40B4-BE49-F238E27FC236}">
                <a16:creationId xmlns:a16="http://schemas.microsoft.com/office/drawing/2014/main" id="{C130BF81-AAEB-4E02-93D1-572658DE03B6}"/>
              </a:ext>
            </a:extLst>
          </p:cNvPr>
          <p:cNvSpPr txBox="1"/>
          <p:nvPr/>
        </p:nvSpPr>
        <p:spPr>
          <a:xfrm>
            <a:off x="-70607" y="2919071"/>
            <a:ext cx="9906000" cy="1015663"/>
          </a:xfrm>
          <a:prstGeom prst="rect">
            <a:avLst/>
          </a:prstGeom>
          <a:noFill/>
        </p:spPr>
        <p:txBody>
          <a:bodyPr wrap="square" rtlCol="0">
            <a:spAutoFit/>
          </a:bodyPr>
          <a:lstStyle/>
          <a:p>
            <a:pPr algn="ctr"/>
            <a:r>
              <a:rPr lang="ja-JP" altLang="en-US" sz="6000" dirty="0">
                <a:latin typeface="Arial Black" panose="020B0A04020102020204" pitchFamily="34" charset="0"/>
                <a:ea typeface="ＭＳ Ｐゴシック"/>
                <a:cs typeface="Aharoni"/>
              </a:rPr>
              <a:t>Thank　you</a:t>
            </a:r>
          </a:p>
        </p:txBody>
      </p:sp>
    </p:spTree>
    <p:extLst>
      <p:ext uri="{BB962C8B-B14F-4D97-AF65-F5344CB8AC3E}">
        <p14:creationId xmlns:p14="http://schemas.microsoft.com/office/powerpoint/2010/main" val="1209899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a:extLst>
              <a:ext uri="{FF2B5EF4-FFF2-40B4-BE49-F238E27FC236}">
                <a16:creationId xmlns:a16="http://schemas.microsoft.com/office/drawing/2014/main" id="{A1668F3D-BBD0-499E-BFD7-76B0E14B84C8}"/>
              </a:ext>
            </a:extLst>
          </p:cNvPr>
          <p:cNvSpPr/>
          <p:nvPr/>
        </p:nvSpPr>
        <p:spPr>
          <a:xfrm>
            <a:off x="-746992" y="-64938"/>
            <a:ext cx="11543250" cy="931563"/>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9" name="正方形/長方形 38">
            <a:extLst>
              <a:ext uri="{FF2B5EF4-FFF2-40B4-BE49-F238E27FC236}">
                <a16:creationId xmlns:a16="http://schemas.microsoft.com/office/drawing/2014/main" id="{B4D4A675-66A3-4801-B21D-8C9A47F1E651}"/>
              </a:ext>
            </a:extLst>
          </p:cNvPr>
          <p:cNvSpPr/>
          <p:nvPr/>
        </p:nvSpPr>
        <p:spPr>
          <a:xfrm>
            <a:off x="-746992" y="5888435"/>
            <a:ext cx="11543250" cy="101566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92E8BB7D-27E8-437F-AC16-B5CAD4CD2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85" name="テキスト ボックス 84">
            <a:extLst>
              <a:ext uri="{FF2B5EF4-FFF2-40B4-BE49-F238E27FC236}">
                <a16:creationId xmlns:a16="http://schemas.microsoft.com/office/drawing/2014/main" id="{B92CBE79-5FD4-41F6-9298-AA1C0E3867E6}"/>
              </a:ext>
            </a:extLst>
          </p:cNvPr>
          <p:cNvSpPr txBox="1"/>
          <p:nvPr/>
        </p:nvSpPr>
        <p:spPr>
          <a:xfrm>
            <a:off x="366942" y="1869990"/>
            <a:ext cx="6545382" cy="1323439"/>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リスの行動制御を</a:t>
            </a:r>
            <a:r>
              <a:rPr kumimoji="1" lang="en-US" altLang="ja-JP" sz="1600" dirty="0">
                <a:latin typeface="メイリオ" panose="020B0604030504040204" pitchFamily="50" charset="-128"/>
                <a:ea typeface="メイリオ" panose="020B0604030504040204" pitchFamily="50" charset="-128"/>
              </a:rPr>
              <a:t>State</a:t>
            </a:r>
            <a:r>
              <a:rPr kumimoji="1" lang="ja-JP" altLang="en-US" sz="1600" dirty="0">
                <a:latin typeface="メイリオ" panose="020B0604030504040204" pitchFamily="50" charset="-128"/>
                <a:ea typeface="メイリオ" panose="020B0604030504040204" pitchFamily="50" charset="-128"/>
              </a:rPr>
              <a:t>パターンを使用し実現しています。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リスの基底クラスである</a:t>
            </a:r>
            <a:r>
              <a:rPr kumimoji="1" lang="en-US" altLang="ja-JP" sz="1600" dirty="0" err="1">
                <a:latin typeface="メイリオ" panose="020B0604030504040204" pitchFamily="50" charset="-128"/>
                <a:ea typeface="メイリオ" panose="020B0604030504040204" pitchFamily="50" charset="-128"/>
              </a:rPr>
              <a:t>AnimalClass</a:t>
            </a:r>
            <a:r>
              <a:rPr kumimoji="1" lang="ja-JP" altLang="en-US" sz="1600" dirty="0">
                <a:latin typeface="メイリオ" panose="020B0604030504040204" pitchFamily="50" charset="-128"/>
                <a:ea typeface="メイリオ" panose="020B0604030504040204" pitchFamily="50" charset="-128"/>
              </a:rPr>
              <a:t>が関数ポインタを保持しており</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継承先で登録する関数を変える仕組みになっているため、今後動物の</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種類を増やす際も既存のコードを変更せず作成することができるよう</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になっています。</a:t>
            </a:r>
          </a:p>
        </p:txBody>
      </p:sp>
      <p:pic>
        <p:nvPicPr>
          <p:cNvPr id="88" name="図 87">
            <a:extLst>
              <a:ext uri="{FF2B5EF4-FFF2-40B4-BE49-F238E27FC236}">
                <a16:creationId xmlns:a16="http://schemas.microsoft.com/office/drawing/2014/main" id="{A06606D5-5D7C-4DFC-80B2-B29481C0D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17" y="3144693"/>
            <a:ext cx="3086259" cy="2444876"/>
          </a:xfrm>
          <a:prstGeom prst="rect">
            <a:avLst/>
          </a:prstGeom>
          <a:ln w="19050">
            <a:solidFill>
              <a:srgbClr val="4E4251"/>
            </a:solidFill>
          </a:ln>
        </p:spPr>
      </p:pic>
      <p:sp>
        <p:nvSpPr>
          <p:cNvPr id="89" name="テキスト ボックス 88">
            <a:extLst>
              <a:ext uri="{FF2B5EF4-FFF2-40B4-BE49-F238E27FC236}">
                <a16:creationId xmlns:a16="http://schemas.microsoft.com/office/drawing/2014/main" id="{90D8D9EF-5142-4BC1-A4A3-2B4C7C85C2AB}"/>
              </a:ext>
            </a:extLst>
          </p:cNvPr>
          <p:cNvSpPr txBox="1"/>
          <p:nvPr/>
        </p:nvSpPr>
        <p:spPr>
          <a:xfrm>
            <a:off x="3639633" y="3662056"/>
            <a:ext cx="6266367" cy="1077218"/>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リスが逃げる際に壁に走り続けたり、段差に引っかかることがないように危機感知用の当たり判定を置き感知した危機に応じて、進路を変更したり、ジャンプすることができるようになっています。</a:t>
            </a:r>
            <a:endParaRPr kumimoji="1" lang="en-US" altLang="ja-JP" sz="1600" dirty="0">
              <a:latin typeface="メイリオ" panose="020B0604030504040204" pitchFamily="50" charset="-128"/>
              <a:ea typeface="メイリオ" panose="020B0604030504040204" pitchFamily="50" charset="-128"/>
            </a:endParaRPr>
          </a:p>
        </p:txBody>
      </p:sp>
      <p:sp>
        <p:nvSpPr>
          <p:cNvPr id="91" name="四角形: 角を丸くする 90">
            <a:extLst>
              <a:ext uri="{FF2B5EF4-FFF2-40B4-BE49-F238E27FC236}">
                <a16:creationId xmlns:a16="http://schemas.microsoft.com/office/drawing/2014/main" id="{AC6463C1-5A52-48B7-9AE2-D2501A1E6394}"/>
              </a:ext>
            </a:extLst>
          </p:cNvPr>
          <p:cNvSpPr/>
          <p:nvPr/>
        </p:nvSpPr>
        <p:spPr>
          <a:xfrm>
            <a:off x="1809509" y="3892952"/>
            <a:ext cx="432122" cy="1068729"/>
          </a:xfrm>
          <a:prstGeom prst="roundRect">
            <a:avLst/>
          </a:prstGeom>
          <a:noFill/>
          <a:ln w="38100" cap="flat" cmpd="sng" algn="ctr">
            <a:solidFill>
              <a:srgbClr val="AACBC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n>
                <a:solidFill>
                  <a:srgbClr val="4E4251"/>
                </a:solidFill>
              </a:ln>
            </a:endParaRPr>
          </a:p>
        </p:txBody>
      </p:sp>
      <p:cxnSp>
        <p:nvCxnSpPr>
          <p:cNvPr id="93" name="コネクタ: カギ線 92">
            <a:extLst>
              <a:ext uri="{FF2B5EF4-FFF2-40B4-BE49-F238E27FC236}">
                <a16:creationId xmlns:a16="http://schemas.microsoft.com/office/drawing/2014/main" id="{24BFFD37-B8D5-40BE-A955-5CF0C33F4C4D}"/>
              </a:ext>
            </a:extLst>
          </p:cNvPr>
          <p:cNvCxnSpPr>
            <a:cxnSpLocks/>
            <a:stCxn id="91" idx="2"/>
            <a:endCxn id="95" idx="0"/>
          </p:cNvCxnSpPr>
          <p:nvPr/>
        </p:nvCxnSpPr>
        <p:spPr>
          <a:xfrm rot="5400000">
            <a:off x="1269276" y="4874421"/>
            <a:ext cx="669035" cy="843554"/>
          </a:xfrm>
          <a:prstGeom prst="bentConnector3">
            <a:avLst/>
          </a:prstGeom>
          <a:ln w="38100">
            <a:solidFill>
              <a:srgbClr val="AACBC1"/>
            </a:solidFill>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3F968EDF-A907-428A-8E66-D21B3BF8BDC2}"/>
              </a:ext>
            </a:extLst>
          </p:cNvPr>
          <p:cNvGrpSpPr/>
          <p:nvPr/>
        </p:nvGrpSpPr>
        <p:grpSpPr>
          <a:xfrm>
            <a:off x="366942" y="5630716"/>
            <a:ext cx="1611798" cy="257719"/>
            <a:chOff x="737393" y="5628232"/>
            <a:chExt cx="1611798" cy="257719"/>
          </a:xfrm>
        </p:grpSpPr>
        <p:sp>
          <p:nvSpPr>
            <p:cNvPr id="95" name="正方形/長方形 94">
              <a:extLst>
                <a:ext uri="{FF2B5EF4-FFF2-40B4-BE49-F238E27FC236}">
                  <a16:creationId xmlns:a16="http://schemas.microsoft.com/office/drawing/2014/main" id="{DF06F941-378E-4AD0-B0A2-0A64B9583BE6}"/>
                </a:ext>
              </a:extLst>
            </p:cNvPr>
            <p:cNvSpPr/>
            <p:nvPr/>
          </p:nvSpPr>
          <p:spPr>
            <a:xfrm>
              <a:off x="755743" y="5628232"/>
              <a:ext cx="1593448" cy="242641"/>
            </a:xfrm>
            <a:prstGeom prst="rect">
              <a:avLst/>
            </a:prstGeom>
            <a:solidFill>
              <a:srgbClr val="C5C9C4"/>
            </a:solidFill>
            <a:ln w="38100">
              <a:solidFill>
                <a:srgbClr val="AAC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7F2DED3E-C362-46AF-80B0-3A2A403D213B}"/>
                </a:ext>
              </a:extLst>
            </p:cNvPr>
            <p:cNvSpPr txBox="1"/>
            <p:nvPr/>
          </p:nvSpPr>
          <p:spPr>
            <a:xfrm>
              <a:off x="737393" y="5639730"/>
              <a:ext cx="1611798"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危機感知用コリジョン</a:t>
              </a:r>
            </a:p>
          </p:txBody>
        </p:sp>
      </p:grpSp>
      <p:sp>
        <p:nvSpPr>
          <p:cNvPr id="43" name="テキスト ボックス 42">
            <a:extLst>
              <a:ext uri="{FF2B5EF4-FFF2-40B4-BE49-F238E27FC236}">
                <a16:creationId xmlns:a16="http://schemas.microsoft.com/office/drawing/2014/main" id="{E6511E9F-4691-41A8-9C1C-EF774DF2F6AF}"/>
              </a:ext>
            </a:extLst>
          </p:cNvPr>
          <p:cNvSpPr txBox="1"/>
          <p:nvPr/>
        </p:nvSpPr>
        <p:spPr>
          <a:xfrm>
            <a:off x="285510" y="130306"/>
            <a:ext cx="3113590" cy="646331"/>
          </a:xfrm>
          <a:prstGeom prst="rect">
            <a:avLst/>
          </a:prstGeom>
          <a:noFill/>
        </p:spPr>
        <p:txBody>
          <a:bodyPr wrap="square" rtlCol="0">
            <a:spAutoFit/>
          </a:bodyPr>
          <a:lstStyle/>
          <a:p>
            <a:r>
              <a:rPr kumimoji="1" lang="ja-JP" altLang="ja-JP" sz="3600" b="1" dirty="0"/>
              <a:t>リスの行動</a:t>
            </a:r>
            <a:endParaRPr lang="ja-JP" altLang="ja-JP" sz="3600" dirty="0">
              <a:effectLst/>
            </a:endParaRPr>
          </a:p>
        </p:txBody>
      </p:sp>
    </p:spTree>
    <p:extLst>
      <p:ext uri="{BB962C8B-B14F-4D97-AF65-F5344CB8AC3E}">
        <p14:creationId xmlns:p14="http://schemas.microsoft.com/office/powerpoint/2010/main" val="342291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2EA23DFB-08AE-46CB-A57D-7017BC099AD7}"/>
              </a:ext>
            </a:extLst>
          </p:cNvPr>
          <p:cNvSpPr/>
          <p:nvPr/>
        </p:nvSpPr>
        <p:spPr>
          <a:xfrm>
            <a:off x="-746992" y="-49720"/>
            <a:ext cx="11543250" cy="916346"/>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8" name="正方形/長方形 27">
            <a:extLst>
              <a:ext uri="{FF2B5EF4-FFF2-40B4-BE49-F238E27FC236}">
                <a16:creationId xmlns:a16="http://schemas.microsoft.com/office/drawing/2014/main" id="{B19C5CB8-6B22-4E85-AB50-27C86AA79A3A}"/>
              </a:ext>
            </a:extLst>
          </p:cNvPr>
          <p:cNvSpPr/>
          <p:nvPr/>
        </p:nvSpPr>
        <p:spPr>
          <a:xfrm>
            <a:off x="-746992" y="5888434"/>
            <a:ext cx="11543250" cy="1015663"/>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769B7629-BF72-456E-B06E-DEC31B51E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9" name="テキスト ボックス 8">
            <a:extLst>
              <a:ext uri="{FF2B5EF4-FFF2-40B4-BE49-F238E27FC236}">
                <a16:creationId xmlns:a16="http://schemas.microsoft.com/office/drawing/2014/main" id="{00E581B6-C769-4C84-9B32-15E0CC01C2D2}"/>
              </a:ext>
            </a:extLst>
          </p:cNvPr>
          <p:cNvSpPr txBox="1"/>
          <p:nvPr/>
        </p:nvSpPr>
        <p:spPr>
          <a:xfrm>
            <a:off x="285510" y="130306"/>
            <a:ext cx="3113590" cy="646331"/>
          </a:xfrm>
          <a:prstGeom prst="rect">
            <a:avLst/>
          </a:prstGeom>
          <a:noFill/>
        </p:spPr>
        <p:txBody>
          <a:bodyPr wrap="square" rtlCol="0">
            <a:spAutoFit/>
          </a:bodyPr>
          <a:lstStyle/>
          <a:p>
            <a:r>
              <a:rPr kumimoji="1" lang="ja-JP" altLang="en-US" sz="3600" b="1" dirty="0">
                <a:latin typeface="游ゴシック" panose="020B0400000000000000" pitchFamily="50" charset="-128"/>
                <a:ea typeface="游ゴシック" panose="020B0400000000000000" pitchFamily="50" charset="-128"/>
              </a:rPr>
              <a:t>ステージ作成</a:t>
            </a:r>
          </a:p>
        </p:txBody>
      </p:sp>
      <p:sp>
        <p:nvSpPr>
          <p:cNvPr id="12" name="テキスト ボックス 11">
            <a:extLst>
              <a:ext uri="{FF2B5EF4-FFF2-40B4-BE49-F238E27FC236}">
                <a16:creationId xmlns:a16="http://schemas.microsoft.com/office/drawing/2014/main" id="{5146A65D-1132-4ED4-BBCD-A9740489EA05}"/>
              </a:ext>
            </a:extLst>
          </p:cNvPr>
          <p:cNvSpPr txBox="1"/>
          <p:nvPr/>
        </p:nvSpPr>
        <p:spPr>
          <a:xfrm>
            <a:off x="188111" y="1436265"/>
            <a:ext cx="5374356" cy="1569660"/>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３</a:t>
            </a:r>
            <a:r>
              <a:rPr kumimoji="1" lang="en-US" altLang="ja-JP" sz="1600" dirty="0">
                <a:latin typeface="メイリオ" panose="020B0604030504040204" pitchFamily="50" charset="-128"/>
                <a:ea typeface="メイリオ" panose="020B0604030504040204" pitchFamily="50" charset="-128"/>
              </a:rPr>
              <a:t>D</a:t>
            </a:r>
            <a:r>
              <a:rPr kumimoji="1" lang="ja-JP" altLang="en-US" sz="1600" dirty="0">
                <a:latin typeface="メイリオ" panose="020B0604030504040204" pitchFamily="50" charset="-128"/>
                <a:ea typeface="メイリオ" panose="020B0604030504040204" pitchFamily="50" charset="-128"/>
              </a:rPr>
              <a:t>のマップ制作ツールとして</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を使用しています。</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リスの巡回ポイント、ステージの配置位置を</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から</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a:latin typeface="メイリオ" panose="020B0604030504040204" pitchFamily="50" charset="-128"/>
                <a:ea typeface="メイリオ" panose="020B0604030504040204" pitchFamily="50" charset="-128"/>
              </a:rPr>
              <a:t>XML</a:t>
            </a:r>
            <a:r>
              <a:rPr kumimoji="1" lang="ja-JP" altLang="en-US" sz="1600" dirty="0">
                <a:latin typeface="メイリオ" panose="020B0604030504040204" pitchFamily="50" charset="-128"/>
                <a:ea typeface="メイリオ" panose="020B0604030504040204" pitchFamily="50" charset="-128"/>
              </a:rPr>
              <a:t>形式で書き出すためにスクリプトを作成しました。</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また</a:t>
            </a:r>
            <a:r>
              <a:rPr kumimoji="1" lang="en-US" altLang="ja-JP" sz="1600" dirty="0">
                <a:latin typeface="メイリオ" panose="020B0604030504040204" pitchFamily="50" charset="-128"/>
                <a:ea typeface="メイリオ" panose="020B0604030504040204" pitchFamily="50" charset="-128"/>
              </a:rPr>
              <a:t>DX</a:t>
            </a:r>
            <a:r>
              <a:rPr kumimoji="1" lang="ja-JP" altLang="en-US" sz="1600" dirty="0">
                <a:latin typeface="メイリオ" panose="020B0604030504040204" pitchFamily="50" charset="-128"/>
                <a:ea typeface="メイリオ" panose="020B0604030504040204" pitchFamily="50" charset="-128"/>
              </a:rPr>
              <a:t>ライブラリで読み込む際</a:t>
            </a:r>
            <a:r>
              <a:rPr kumimoji="1" lang="en-US" altLang="ja-JP" sz="1600" dirty="0">
                <a:latin typeface="メイリオ" panose="020B0604030504040204" pitchFamily="50" charset="-128"/>
                <a:ea typeface="メイリオ" panose="020B0604030504040204" pitchFamily="50" charset="-128"/>
              </a:rPr>
              <a:t>Unity</a:t>
            </a:r>
            <a:r>
              <a:rPr kumimoji="1" lang="ja-JP" altLang="en-US" sz="1600" dirty="0">
                <a:latin typeface="メイリオ" panose="020B0604030504040204" pitchFamily="50" charset="-128"/>
                <a:ea typeface="メイリオ" panose="020B0604030504040204" pitchFamily="50" charset="-128"/>
              </a:rPr>
              <a:t>との座標系の違い</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を考慮し読み込むクラスを作成しました。</a:t>
            </a:r>
            <a:endParaRPr kumimoji="1" lang="en-US" altLang="ja-JP" sz="1600" dirty="0">
              <a:latin typeface="メイリオ" panose="020B0604030504040204" pitchFamily="50" charset="-128"/>
              <a:ea typeface="メイリオ" panose="020B0604030504040204" pitchFamily="50" charset="-128"/>
            </a:endParaRPr>
          </a:p>
          <a:p>
            <a:endParaRPr kumimoji="1" lang="ja-JP" altLang="en-US" sz="1600" dirty="0">
              <a:latin typeface="メイリオ" panose="020B0604030504040204" pitchFamily="50" charset="-128"/>
              <a:ea typeface="メイリオ" panose="020B0604030504040204" pitchFamily="50" charset="-128"/>
            </a:endParaRPr>
          </a:p>
        </p:txBody>
      </p:sp>
      <p:pic>
        <p:nvPicPr>
          <p:cNvPr id="17" name="図 16">
            <a:extLst>
              <a:ext uri="{FF2B5EF4-FFF2-40B4-BE49-F238E27FC236}">
                <a16:creationId xmlns:a16="http://schemas.microsoft.com/office/drawing/2014/main" id="{2B35AE46-9F44-4D07-9227-ABD2FC07B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3917" y="4328560"/>
            <a:ext cx="2186318" cy="1364492"/>
          </a:xfrm>
          <a:prstGeom prst="rect">
            <a:avLst/>
          </a:prstGeom>
          <a:ln w="19050">
            <a:solidFill>
              <a:srgbClr val="4E4251"/>
            </a:solidFill>
          </a:ln>
        </p:spPr>
      </p:pic>
      <p:pic>
        <p:nvPicPr>
          <p:cNvPr id="19" name="図 18">
            <a:extLst>
              <a:ext uri="{FF2B5EF4-FFF2-40B4-BE49-F238E27FC236}">
                <a16:creationId xmlns:a16="http://schemas.microsoft.com/office/drawing/2014/main" id="{81D4589A-2822-4765-A586-AD35BDFE7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0328" y="1445839"/>
            <a:ext cx="3330162" cy="1802103"/>
          </a:xfrm>
          <a:prstGeom prst="rect">
            <a:avLst/>
          </a:prstGeom>
          <a:ln w="19050">
            <a:solidFill>
              <a:srgbClr val="4E4251"/>
            </a:solidFill>
          </a:ln>
        </p:spPr>
      </p:pic>
      <p:sp>
        <p:nvSpPr>
          <p:cNvPr id="20" name="テキスト ボックス 19">
            <a:extLst>
              <a:ext uri="{FF2B5EF4-FFF2-40B4-BE49-F238E27FC236}">
                <a16:creationId xmlns:a16="http://schemas.microsoft.com/office/drawing/2014/main" id="{13707150-39C3-4C1B-B1B0-A060FBDFDCCF}"/>
              </a:ext>
            </a:extLst>
          </p:cNvPr>
          <p:cNvSpPr txBox="1"/>
          <p:nvPr/>
        </p:nvSpPr>
        <p:spPr>
          <a:xfrm>
            <a:off x="7278641" y="3977788"/>
            <a:ext cx="187743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赤丸がリス巡回ポイント</a:t>
            </a:r>
          </a:p>
        </p:txBody>
      </p:sp>
      <p:sp>
        <p:nvSpPr>
          <p:cNvPr id="21" name="テキスト ボックス 20">
            <a:extLst>
              <a:ext uri="{FF2B5EF4-FFF2-40B4-BE49-F238E27FC236}">
                <a16:creationId xmlns:a16="http://schemas.microsoft.com/office/drawing/2014/main" id="{978B37DD-0865-4355-A5A9-B724CFA64E45}"/>
              </a:ext>
            </a:extLst>
          </p:cNvPr>
          <p:cNvSpPr txBox="1"/>
          <p:nvPr/>
        </p:nvSpPr>
        <p:spPr>
          <a:xfrm>
            <a:off x="2433917" y="3977788"/>
            <a:ext cx="2055371" cy="276999"/>
          </a:xfrm>
          <a:prstGeom prst="rect">
            <a:avLst/>
          </a:prstGeom>
          <a:noFill/>
        </p:spPr>
        <p:txBody>
          <a:bodyPr wrap="none" rtlCol="0">
            <a:spAutoFit/>
          </a:bodyPr>
          <a:lstStyle/>
          <a:p>
            <a:r>
              <a:rPr kumimoji="1" lang="en-US" altLang="ja-JP" sz="1200" dirty="0">
                <a:latin typeface="メイリオ" panose="020B0604030504040204" pitchFamily="50" charset="-128"/>
                <a:ea typeface="メイリオ" panose="020B0604030504040204" pitchFamily="50" charset="-128"/>
              </a:rPr>
              <a:t>XML</a:t>
            </a:r>
            <a:r>
              <a:rPr kumimoji="1" lang="ja-JP" altLang="en-US" sz="1200" dirty="0">
                <a:latin typeface="メイリオ" panose="020B0604030504040204" pitchFamily="50" charset="-128"/>
                <a:ea typeface="メイリオ" panose="020B0604030504040204" pitchFamily="50" charset="-128"/>
              </a:rPr>
              <a:t>書き出し部スクリプト</a:t>
            </a:r>
          </a:p>
        </p:txBody>
      </p:sp>
      <p:pic>
        <p:nvPicPr>
          <p:cNvPr id="23" name="図 22">
            <a:extLst>
              <a:ext uri="{FF2B5EF4-FFF2-40B4-BE49-F238E27FC236}">
                <a16:creationId xmlns:a16="http://schemas.microsoft.com/office/drawing/2014/main" id="{98CA0588-38B9-4895-939A-6835910EBF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8641" y="4328559"/>
            <a:ext cx="2354172" cy="1364493"/>
          </a:xfrm>
          <a:prstGeom prst="rect">
            <a:avLst/>
          </a:prstGeom>
          <a:ln w="19050">
            <a:solidFill>
              <a:srgbClr val="4E4251"/>
            </a:solidFill>
          </a:ln>
        </p:spPr>
      </p:pic>
      <p:sp>
        <p:nvSpPr>
          <p:cNvPr id="24" name="楕円 23">
            <a:extLst>
              <a:ext uri="{FF2B5EF4-FFF2-40B4-BE49-F238E27FC236}">
                <a16:creationId xmlns:a16="http://schemas.microsoft.com/office/drawing/2014/main" id="{070B1214-4309-4CC3-AA13-E004F41D1B8B}"/>
              </a:ext>
            </a:extLst>
          </p:cNvPr>
          <p:cNvSpPr/>
          <p:nvPr/>
        </p:nvSpPr>
        <p:spPr>
          <a:xfrm>
            <a:off x="7529027" y="4625487"/>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B7D59AE-A155-4A61-9E85-3F0CFB55D237}"/>
              </a:ext>
            </a:extLst>
          </p:cNvPr>
          <p:cNvSpPr/>
          <p:nvPr/>
        </p:nvSpPr>
        <p:spPr>
          <a:xfrm>
            <a:off x="8419848" y="4654423"/>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EDAC00D-6CBD-40D2-8CF8-D4E8911C7AFF}"/>
              </a:ext>
            </a:extLst>
          </p:cNvPr>
          <p:cNvSpPr/>
          <p:nvPr/>
        </p:nvSpPr>
        <p:spPr>
          <a:xfrm>
            <a:off x="9371331" y="4727729"/>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20E634F-6869-407F-A127-DAA65BD72555}"/>
              </a:ext>
            </a:extLst>
          </p:cNvPr>
          <p:cNvSpPr txBox="1"/>
          <p:nvPr/>
        </p:nvSpPr>
        <p:spPr>
          <a:xfrm>
            <a:off x="6290328" y="1159266"/>
            <a:ext cx="1415772"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ステージ制作画面</a:t>
            </a:r>
          </a:p>
        </p:txBody>
      </p:sp>
      <p:sp>
        <p:nvSpPr>
          <p:cNvPr id="32" name="テキスト ボックス 31">
            <a:extLst>
              <a:ext uri="{FF2B5EF4-FFF2-40B4-BE49-F238E27FC236}">
                <a16:creationId xmlns:a16="http://schemas.microsoft.com/office/drawing/2014/main" id="{3D783C48-924A-4BDC-B583-624F079EAE27}"/>
              </a:ext>
            </a:extLst>
          </p:cNvPr>
          <p:cNvSpPr txBox="1"/>
          <p:nvPr/>
        </p:nvSpPr>
        <p:spPr>
          <a:xfrm>
            <a:off x="4887166" y="3977788"/>
            <a:ext cx="1558440" cy="276999"/>
          </a:xfrm>
          <a:prstGeom prst="rect">
            <a:avLst/>
          </a:prstGeom>
          <a:noFill/>
        </p:spPr>
        <p:txBody>
          <a:bodyPr wrap="none" rtlCol="0">
            <a:spAutoFit/>
          </a:bodyPr>
          <a:lstStyle/>
          <a:p>
            <a:r>
              <a:rPr kumimoji="1" lang="en-US" altLang="ja-JP" sz="1200" spc="-300" dirty="0">
                <a:latin typeface="メイリオ" panose="020B0604030504040204" pitchFamily="50" charset="-128"/>
                <a:ea typeface="メイリオ" panose="020B0604030504040204" pitchFamily="50" charset="-128"/>
              </a:rPr>
              <a:t>C</a:t>
            </a:r>
            <a:r>
              <a:rPr kumimoji="1" lang="ja-JP" altLang="en-US" sz="1200" spc="-300" dirty="0">
                <a:latin typeface="メイリオ" panose="020B0604030504040204" pitchFamily="50" charset="-128"/>
                <a:ea typeface="メイリオ" panose="020B0604030504040204" pitchFamily="50" charset="-128"/>
              </a:rPr>
              <a:t>＋＋</a:t>
            </a:r>
            <a:r>
              <a:rPr kumimoji="1" lang="ja-JP" altLang="en-US" sz="1200" dirty="0">
                <a:latin typeface="メイリオ" panose="020B0604030504040204" pitchFamily="50" charset="-128"/>
                <a:ea typeface="メイリオ" panose="020B0604030504040204" pitchFamily="50" charset="-128"/>
              </a:rPr>
              <a:t>側読み込み部分</a:t>
            </a:r>
          </a:p>
        </p:txBody>
      </p:sp>
      <p:pic>
        <p:nvPicPr>
          <p:cNvPr id="3" name="図 2">
            <a:extLst>
              <a:ext uri="{FF2B5EF4-FFF2-40B4-BE49-F238E27FC236}">
                <a16:creationId xmlns:a16="http://schemas.microsoft.com/office/drawing/2014/main" id="{3555AEE7-2AD1-4EA5-B9A8-59A270709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0556" y="4328559"/>
            <a:ext cx="2197764" cy="1362667"/>
          </a:xfrm>
          <a:prstGeom prst="rect">
            <a:avLst/>
          </a:prstGeom>
          <a:ln w="19050">
            <a:solidFill>
              <a:srgbClr val="4E4251"/>
            </a:solidFill>
          </a:ln>
        </p:spPr>
      </p:pic>
    </p:spTree>
    <p:extLst>
      <p:ext uri="{BB962C8B-B14F-4D97-AF65-F5344CB8AC3E}">
        <p14:creationId xmlns:p14="http://schemas.microsoft.com/office/powerpoint/2010/main" val="113130882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7" name="正方形/長方形 6">
            <a:extLst>
              <a:ext uri="{FF2B5EF4-FFF2-40B4-BE49-F238E27FC236}">
                <a16:creationId xmlns:a16="http://schemas.microsoft.com/office/drawing/2014/main" id="{F7C4AA5D-30BF-4FD4-BC10-B683BF22C17B}"/>
              </a:ext>
            </a:extLst>
          </p:cNvPr>
          <p:cNvSpPr/>
          <p:nvPr/>
        </p:nvSpPr>
        <p:spPr>
          <a:xfrm>
            <a:off x="6195080" y="4227408"/>
            <a:ext cx="3510004"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6211748" y="4308174"/>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987319" y="4306077"/>
            <a:ext cx="1918681"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ja-JP" altLang="en-US" sz="1400" b="1" spc="-300" dirty="0">
                <a:latin typeface="游ゴシック" panose="020B0400000000000000" pitchFamily="50" charset="-128"/>
                <a:ea typeface="游ゴシック" panose="020B0400000000000000" pitchFamily="50" charset="-128"/>
              </a:rPr>
              <a:t>Ｃ＋＋</a:t>
            </a:r>
            <a:endParaRPr kumimoji="1" lang="en-US" altLang="ja-JP" sz="1400" b="1" spc="-300"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ＤＸライブラリ</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プログラマー</a:t>
            </a:r>
            <a:r>
              <a:rPr kumimoji="1" lang="en-US" altLang="ja-JP" sz="1400" b="1" dirty="0">
                <a:latin typeface="游ゴシック" panose="020B0400000000000000" pitchFamily="50" charset="-128"/>
                <a:ea typeface="游ゴシック" panose="020B0400000000000000" pitchFamily="50" charset="-128"/>
              </a:rPr>
              <a:t>4</a:t>
            </a:r>
            <a:r>
              <a:rPr kumimoji="1" lang="ja-JP" altLang="en-US" sz="1400" b="1" dirty="0">
                <a:latin typeface="游ゴシック" panose="020B0400000000000000" pitchFamily="50" charset="-128"/>
                <a:ea typeface="游ゴシック" panose="020B0400000000000000" pitchFamily="50" charset="-128"/>
              </a:rPr>
              <a:t>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highlight>
                  <a:srgbClr val="FF0000"/>
                </a:highlight>
                <a:latin typeface="游ゴシック" panose="020B0400000000000000" pitchFamily="50" charset="-128"/>
                <a:ea typeface="游ゴシック" panose="020B0400000000000000" pitchFamily="50" charset="-128"/>
              </a:rPr>
              <a:t>2021/10</a:t>
            </a:r>
            <a:r>
              <a:rPr kumimoji="1" lang="ja-JP" altLang="en-US" sz="1400" b="1" dirty="0">
                <a:highlight>
                  <a:srgbClr val="FF0000"/>
                </a:highlight>
                <a:latin typeface="游ゴシック" panose="020B0400000000000000" pitchFamily="50" charset="-128"/>
                <a:ea typeface="游ゴシック" panose="020B0400000000000000" pitchFamily="50" charset="-128"/>
              </a:rPr>
              <a:t>～</a:t>
            </a:r>
            <a:r>
              <a:rPr kumimoji="1" lang="en-US" altLang="ja-JP" sz="1400" b="1" dirty="0">
                <a:highlight>
                  <a:srgbClr val="FF0000"/>
                </a:highlight>
                <a:latin typeface="游ゴシック" panose="020B0400000000000000" pitchFamily="50" charset="-128"/>
                <a:ea typeface="游ゴシック" panose="020B0400000000000000" pitchFamily="50" charset="-128"/>
              </a:rPr>
              <a:t>2021/02</a:t>
            </a:r>
          </a:p>
          <a:p>
            <a:r>
              <a:rPr kumimoji="1" lang="ja-JP" altLang="en-US" sz="1400" b="1" dirty="0">
                <a:highlight>
                  <a:srgbClr val="FF0000"/>
                </a:highlight>
                <a:latin typeface="游ゴシック" panose="020B0400000000000000" pitchFamily="50" charset="-128"/>
                <a:ea typeface="游ゴシック" panose="020B0400000000000000" pitchFamily="50" charset="-128"/>
              </a:rPr>
              <a:t>ローグライク</a:t>
            </a:r>
            <a:endParaRPr kumimoji="1" lang="en-US" altLang="ja-JP" sz="1400" b="1" dirty="0">
              <a:highlight>
                <a:srgbClr val="FF0000"/>
              </a:highlight>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348AAC85-4A81-4CDA-8374-4065F8C03713}"/>
              </a:ext>
            </a:extLst>
          </p:cNvPr>
          <p:cNvSpPr txBox="1"/>
          <p:nvPr/>
        </p:nvSpPr>
        <p:spPr>
          <a:xfrm>
            <a:off x="3881965" y="4922711"/>
            <a:ext cx="1107996"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URL</a:t>
            </a:r>
            <a:endParaRPr kumimoji="1" lang="ja-JP" altLang="en-US" sz="1200" dirty="0">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31B48F5B-FDF0-4FDF-A605-B269A71493C3}"/>
              </a:ext>
            </a:extLst>
          </p:cNvPr>
          <p:cNvSpPr txBox="1"/>
          <p:nvPr/>
        </p:nvSpPr>
        <p:spPr>
          <a:xfrm>
            <a:off x="3507407" y="5503482"/>
            <a:ext cx="1672253" cy="276999"/>
          </a:xfrm>
          <a:prstGeom prst="rect">
            <a:avLst/>
          </a:prstGeom>
          <a:noFill/>
        </p:spPr>
        <p:txBody>
          <a:bodyPr wrap="none" rtlCol="0">
            <a:spAutoFit/>
          </a:bodyPr>
          <a:lstStyle/>
          <a:p>
            <a:r>
              <a:rPr kumimoji="1" lang="en-US" altLang="ja-JP" sz="1200" dirty="0" err="1">
                <a:latin typeface="游ゴシック" panose="020B0400000000000000" pitchFamily="50" charset="-128"/>
                <a:ea typeface="游ゴシック" panose="020B0400000000000000" pitchFamily="50" charset="-128"/>
              </a:rPr>
              <a:t>urlurlurlurlurlurlurlurl</a:t>
            </a:r>
            <a:endParaRPr kumimoji="1" lang="ja-JP" altLang="en-US" sz="1200" dirty="0">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87590065-C2E3-4EFD-A2E7-C7A8ADD394A8}"/>
              </a:ext>
            </a:extLst>
          </p:cNvPr>
          <p:cNvSpPr/>
          <p:nvPr/>
        </p:nvSpPr>
        <p:spPr>
          <a:xfrm>
            <a:off x="5232313" y="4922711"/>
            <a:ext cx="867833" cy="8083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QR</a:t>
            </a:r>
            <a:endParaRPr kumimoji="1" lang="ja-JP" altLang="en-US" dirty="0"/>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1826141" cy="1077218"/>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いい感じの紹介文</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84C04147-C9CC-4626-8787-E04DF5C08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52" y="115845"/>
            <a:ext cx="1929468" cy="750780"/>
          </a:xfrm>
          <a:prstGeom prst="rect">
            <a:avLst/>
          </a:prstGeom>
        </p:spPr>
      </p:pic>
      <p:pic>
        <p:nvPicPr>
          <p:cNvPr id="22" name="図 21">
            <a:extLst>
              <a:ext uri="{FF2B5EF4-FFF2-40B4-BE49-F238E27FC236}">
                <a16:creationId xmlns:a16="http://schemas.microsoft.com/office/drawing/2014/main" id="{03D9A9A0-91E2-496C-987A-8323C2A2C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307" y="5958059"/>
            <a:ext cx="1929468" cy="750780"/>
          </a:xfrm>
          <a:prstGeom prst="rect">
            <a:avLst/>
          </a:prstGeom>
        </p:spPr>
      </p:pic>
      <p:pic>
        <p:nvPicPr>
          <p:cNvPr id="23" name="図 22">
            <a:extLst>
              <a:ext uri="{FF2B5EF4-FFF2-40B4-BE49-F238E27FC236}">
                <a16:creationId xmlns:a16="http://schemas.microsoft.com/office/drawing/2014/main" id="{86477A5E-9C94-4F0E-92A7-705C78103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311" y="1189373"/>
            <a:ext cx="3552773" cy="1998435"/>
          </a:xfrm>
          <a:prstGeom prst="rect">
            <a:avLst/>
          </a:prstGeom>
          <a:ln w="12700">
            <a:solidFill>
              <a:srgbClr val="4E4251"/>
            </a:solidFill>
          </a:ln>
        </p:spPr>
      </p:pic>
    </p:spTree>
    <p:extLst>
      <p:ext uri="{BB962C8B-B14F-4D97-AF65-F5344CB8AC3E}">
        <p14:creationId xmlns:p14="http://schemas.microsoft.com/office/powerpoint/2010/main" val="276092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27FCBFF1-8E52-444D-AAA1-AD480DFF337D}"/>
              </a:ext>
            </a:extLst>
          </p:cNvPr>
          <p:cNvSpPr/>
          <p:nvPr/>
        </p:nvSpPr>
        <p:spPr>
          <a:xfrm>
            <a:off x="-746992" y="-64938"/>
            <a:ext cx="11543250" cy="931563"/>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1" name="正方形/長方形 20">
            <a:extLst>
              <a:ext uri="{FF2B5EF4-FFF2-40B4-BE49-F238E27FC236}">
                <a16:creationId xmlns:a16="http://schemas.microsoft.com/office/drawing/2014/main" id="{1A5EEFF1-CFFD-4C34-BD13-EA12CC3CCD9F}"/>
              </a:ext>
            </a:extLst>
          </p:cNvPr>
          <p:cNvSpPr/>
          <p:nvPr/>
        </p:nvSpPr>
        <p:spPr>
          <a:xfrm>
            <a:off x="-746992" y="5888435"/>
            <a:ext cx="11543250" cy="1026800"/>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3877985" cy="584775"/>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いい感じの文章</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どのようにしてランダム生成したか的な</a:t>
            </a:r>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03D9A9A0-91E2-496C-987A-8323C2A2C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307" y="5958059"/>
            <a:ext cx="1929468" cy="750780"/>
          </a:xfrm>
          <a:prstGeom prst="rect">
            <a:avLst/>
          </a:prstGeom>
        </p:spPr>
      </p:pic>
      <p:pic>
        <p:nvPicPr>
          <p:cNvPr id="23" name="図 22">
            <a:extLst>
              <a:ext uri="{FF2B5EF4-FFF2-40B4-BE49-F238E27FC236}">
                <a16:creationId xmlns:a16="http://schemas.microsoft.com/office/drawing/2014/main" id="{86477A5E-9C94-4F0E-92A7-705C78103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311" y="1189373"/>
            <a:ext cx="3552773" cy="1998435"/>
          </a:xfrm>
          <a:prstGeom prst="rect">
            <a:avLst/>
          </a:prstGeom>
          <a:ln w="12700">
            <a:solidFill>
              <a:srgbClr val="4E4251"/>
            </a:solidFill>
          </a:ln>
        </p:spPr>
      </p:pic>
      <p:sp>
        <p:nvSpPr>
          <p:cNvPr id="16" name="テキスト ボックス 15">
            <a:extLst>
              <a:ext uri="{FF2B5EF4-FFF2-40B4-BE49-F238E27FC236}">
                <a16:creationId xmlns:a16="http://schemas.microsoft.com/office/drawing/2014/main" id="{434F8667-DEA6-4EE6-9543-508FFC809370}"/>
              </a:ext>
            </a:extLst>
          </p:cNvPr>
          <p:cNvSpPr txBox="1"/>
          <p:nvPr/>
        </p:nvSpPr>
        <p:spPr>
          <a:xfrm>
            <a:off x="285509" y="130306"/>
            <a:ext cx="3552773" cy="646331"/>
          </a:xfrm>
          <a:prstGeom prst="rect">
            <a:avLst/>
          </a:prstGeom>
          <a:noFill/>
        </p:spPr>
        <p:txBody>
          <a:bodyPr wrap="square" rtlCol="0">
            <a:spAutoFit/>
          </a:bodyPr>
          <a:lstStyle/>
          <a:p>
            <a:r>
              <a:rPr kumimoji="1" lang="ja-JP" altLang="en-US" sz="3600" b="1" dirty="0">
                <a:latin typeface="游ゴシック" panose="020B0400000000000000" pitchFamily="50" charset="-128"/>
                <a:ea typeface="游ゴシック" panose="020B0400000000000000" pitchFamily="50" charset="-128"/>
              </a:rPr>
              <a:t>ダンジョン生成</a:t>
            </a:r>
          </a:p>
        </p:txBody>
      </p:sp>
      <p:sp>
        <p:nvSpPr>
          <p:cNvPr id="2" name="テキスト ボックス 1">
            <a:extLst>
              <a:ext uri="{FF2B5EF4-FFF2-40B4-BE49-F238E27FC236}">
                <a16:creationId xmlns:a16="http://schemas.microsoft.com/office/drawing/2014/main" id="{064A96F1-E0FB-43D5-8550-72907108C5A1}"/>
              </a:ext>
            </a:extLst>
          </p:cNvPr>
          <p:cNvSpPr txBox="1"/>
          <p:nvPr/>
        </p:nvSpPr>
        <p:spPr>
          <a:xfrm>
            <a:off x="7190509" y="1314450"/>
            <a:ext cx="1476375" cy="1569660"/>
          </a:xfrm>
          <a:prstGeom prst="rect">
            <a:avLst/>
          </a:prstGeom>
          <a:noFill/>
        </p:spPr>
        <p:txBody>
          <a:bodyPr wrap="square" rtlCol="0">
            <a:spAutoFit/>
          </a:bodyPr>
          <a:lstStyle/>
          <a:p>
            <a:r>
              <a:rPr kumimoji="1" lang="ja-JP" altLang="en-US" sz="9600" dirty="0">
                <a:solidFill>
                  <a:srgbClr val="FF0000"/>
                </a:solidFill>
                <a:latin typeface="HGS創英角ﾎﾟｯﾌﾟ体" panose="040B0A00000000000000" pitchFamily="50" charset="-128"/>
                <a:ea typeface="HGS創英角ﾎﾟｯﾌﾟ体" panose="040B0A00000000000000" pitchFamily="50" charset="-128"/>
              </a:rPr>
              <a:t>仮</a:t>
            </a:r>
          </a:p>
        </p:txBody>
      </p:sp>
    </p:spTree>
    <p:extLst>
      <p:ext uri="{BB962C8B-B14F-4D97-AF65-F5344CB8AC3E}">
        <p14:creationId xmlns:p14="http://schemas.microsoft.com/office/powerpoint/2010/main" val="292126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7DC82C0F-8694-46B1-944E-3D242F7A9736}"/>
              </a:ext>
            </a:extLst>
          </p:cNvPr>
          <p:cNvSpPr/>
          <p:nvPr/>
        </p:nvSpPr>
        <p:spPr>
          <a:xfrm>
            <a:off x="-746992" y="-64938"/>
            <a:ext cx="11543250" cy="931563"/>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7" name="正方形/長方形 26">
            <a:extLst>
              <a:ext uri="{FF2B5EF4-FFF2-40B4-BE49-F238E27FC236}">
                <a16:creationId xmlns:a16="http://schemas.microsoft.com/office/drawing/2014/main" id="{D7059E0F-0947-427D-A711-CD86B2B687B5}"/>
              </a:ext>
            </a:extLst>
          </p:cNvPr>
          <p:cNvSpPr/>
          <p:nvPr/>
        </p:nvSpPr>
        <p:spPr>
          <a:xfrm>
            <a:off x="-746992" y="5888435"/>
            <a:ext cx="11543250" cy="1026800"/>
          </a:xfrm>
          <a:prstGeom prst="rect">
            <a:avLst/>
          </a:prstGeom>
          <a:gradFill flip="none" rotWithShape="1">
            <a:gsLst>
              <a:gs pos="0">
                <a:srgbClr val="806C68">
                  <a:tint val="66000"/>
                  <a:satMod val="160000"/>
                </a:srgbClr>
              </a:gs>
              <a:gs pos="50000">
                <a:srgbClr val="806C68">
                  <a:tint val="44500"/>
                  <a:satMod val="160000"/>
                </a:srgbClr>
              </a:gs>
              <a:gs pos="100000">
                <a:srgbClr val="806C68">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3741730" cy="830997"/>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いい感じの文章</a:t>
            </a:r>
            <a:endParaRPr kumimoji="1" lang="en-US" altLang="ja-JP" sz="1600" dirty="0">
              <a:latin typeface="メイリオ" panose="020B0604030504040204" pitchFamily="50" charset="-128"/>
              <a:ea typeface="メイリオ" panose="020B0604030504040204" pitchFamily="50" charset="-128"/>
            </a:endParaRPr>
          </a:p>
          <a:p>
            <a:r>
              <a:rPr kumimoji="1" lang="en-US" altLang="ja-JP" sz="1600" dirty="0">
                <a:latin typeface="メイリオ" panose="020B0604030504040204" pitchFamily="50" charset="-128"/>
                <a:ea typeface="メイリオ" panose="020B0604030504040204" pitchFamily="50" charset="-128"/>
              </a:rPr>
              <a:t>Tiled</a:t>
            </a:r>
            <a:r>
              <a:rPr kumimoji="1" lang="ja-JP" altLang="en-US" sz="1600" dirty="0">
                <a:latin typeface="メイリオ" panose="020B0604030504040204" pitchFamily="50" charset="-128"/>
                <a:ea typeface="メイリオ" panose="020B0604030504040204" pitchFamily="50" charset="-128"/>
              </a:rPr>
              <a:t>を使用したデータの作成方法的な</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１ページも使わないかもしれない</a:t>
            </a:r>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03D9A9A0-91E2-496C-987A-8323C2A2C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307" y="5958059"/>
            <a:ext cx="1929468" cy="750780"/>
          </a:xfrm>
          <a:prstGeom prst="rect">
            <a:avLst/>
          </a:prstGeom>
        </p:spPr>
      </p:pic>
      <p:pic>
        <p:nvPicPr>
          <p:cNvPr id="23" name="図 22">
            <a:extLst>
              <a:ext uri="{FF2B5EF4-FFF2-40B4-BE49-F238E27FC236}">
                <a16:creationId xmlns:a16="http://schemas.microsoft.com/office/drawing/2014/main" id="{86477A5E-9C94-4F0E-92A7-705C781031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311" y="1189373"/>
            <a:ext cx="3552773" cy="1998435"/>
          </a:xfrm>
          <a:prstGeom prst="rect">
            <a:avLst/>
          </a:prstGeom>
          <a:ln w="12700">
            <a:solidFill>
              <a:srgbClr val="4E4251"/>
            </a:solidFill>
          </a:ln>
        </p:spPr>
      </p:pic>
      <p:sp>
        <p:nvSpPr>
          <p:cNvPr id="16" name="テキスト ボックス 15">
            <a:extLst>
              <a:ext uri="{FF2B5EF4-FFF2-40B4-BE49-F238E27FC236}">
                <a16:creationId xmlns:a16="http://schemas.microsoft.com/office/drawing/2014/main" id="{F4D01DA3-A632-46EF-AD95-BC91D36017FD}"/>
              </a:ext>
            </a:extLst>
          </p:cNvPr>
          <p:cNvSpPr txBox="1"/>
          <p:nvPr/>
        </p:nvSpPr>
        <p:spPr>
          <a:xfrm>
            <a:off x="285508" y="130306"/>
            <a:ext cx="4343641" cy="646331"/>
          </a:xfrm>
          <a:prstGeom prst="rect">
            <a:avLst/>
          </a:prstGeom>
          <a:noFill/>
        </p:spPr>
        <p:txBody>
          <a:bodyPr wrap="square" rtlCol="0">
            <a:spAutoFit/>
          </a:bodyPr>
          <a:lstStyle/>
          <a:p>
            <a:r>
              <a:rPr kumimoji="1" lang="ja-JP" altLang="en-US" sz="3600" b="1" dirty="0">
                <a:latin typeface="游ゴシック" panose="020B0400000000000000" pitchFamily="50" charset="-128"/>
                <a:ea typeface="游ゴシック" panose="020B0400000000000000" pitchFamily="50" charset="-128"/>
              </a:rPr>
              <a:t>マップデータ作成</a:t>
            </a:r>
          </a:p>
        </p:txBody>
      </p:sp>
      <p:sp>
        <p:nvSpPr>
          <p:cNvPr id="21" name="テキスト ボックス 20">
            <a:extLst>
              <a:ext uri="{FF2B5EF4-FFF2-40B4-BE49-F238E27FC236}">
                <a16:creationId xmlns:a16="http://schemas.microsoft.com/office/drawing/2014/main" id="{03D9F18E-4B8B-44DC-ADFD-485610C02894}"/>
              </a:ext>
            </a:extLst>
          </p:cNvPr>
          <p:cNvSpPr txBox="1"/>
          <p:nvPr/>
        </p:nvSpPr>
        <p:spPr>
          <a:xfrm>
            <a:off x="7190509" y="1314450"/>
            <a:ext cx="1476375" cy="1569660"/>
          </a:xfrm>
          <a:prstGeom prst="rect">
            <a:avLst/>
          </a:prstGeom>
          <a:noFill/>
        </p:spPr>
        <p:txBody>
          <a:bodyPr wrap="square" rtlCol="0">
            <a:spAutoFit/>
          </a:bodyPr>
          <a:lstStyle/>
          <a:p>
            <a:r>
              <a:rPr kumimoji="1" lang="ja-JP" altLang="en-US" sz="9600" dirty="0">
                <a:solidFill>
                  <a:srgbClr val="FF0000"/>
                </a:solidFill>
                <a:latin typeface="HGS創英角ﾎﾟｯﾌﾟ体" panose="040B0A00000000000000" pitchFamily="50" charset="-128"/>
                <a:ea typeface="HGS創英角ﾎﾟｯﾌﾟ体" panose="040B0A00000000000000" pitchFamily="50" charset="-128"/>
              </a:rPr>
              <a:t>仮</a:t>
            </a:r>
          </a:p>
        </p:txBody>
      </p:sp>
    </p:spTree>
    <p:extLst>
      <p:ext uri="{BB962C8B-B14F-4D97-AF65-F5344CB8AC3E}">
        <p14:creationId xmlns:p14="http://schemas.microsoft.com/office/powerpoint/2010/main" val="50793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C582F387-7A0B-4A94-B2A6-619D6814E0E7}"/>
              </a:ext>
            </a:extLst>
          </p:cNvPr>
          <p:cNvSpPr/>
          <p:nvPr/>
        </p:nvSpPr>
        <p:spPr>
          <a:xfrm>
            <a:off x="-746992" y="-64938"/>
            <a:ext cx="11543250" cy="931563"/>
          </a:xfrm>
          <a:prstGeom prst="rect">
            <a:avLst/>
          </a:prstGeom>
          <a:gradFill flip="none" rotWithShape="1">
            <a:gsLst>
              <a:gs pos="0">
                <a:srgbClr val="739488">
                  <a:tint val="66000"/>
                  <a:satMod val="160000"/>
                </a:srgbClr>
              </a:gs>
              <a:gs pos="50000">
                <a:srgbClr val="739488">
                  <a:tint val="44500"/>
                  <a:satMod val="160000"/>
                </a:srgbClr>
              </a:gs>
              <a:gs pos="100000">
                <a:srgbClr val="739488">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5"/>
            <a:ext cx="11543250" cy="1026800"/>
          </a:xfrm>
          <a:prstGeom prst="rect">
            <a:avLst/>
          </a:prstGeom>
          <a:gradFill flip="none" rotWithShape="1">
            <a:gsLst>
              <a:gs pos="0">
                <a:srgbClr val="739488">
                  <a:tint val="66000"/>
                  <a:satMod val="160000"/>
                </a:srgbClr>
              </a:gs>
              <a:gs pos="50000">
                <a:srgbClr val="739488">
                  <a:tint val="44500"/>
                  <a:satMod val="160000"/>
                </a:srgbClr>
              </a:gs>
              <a:gs pos="100000">
                <a:srgbClr val="739488">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7" name="正方形/長方形 6">
            <a:extLst>
              <a:ext uri="{FF2B5EF4-FFF2-40B4-BE49-F238E27FC236}">
                <a16:creationId xmlns:a16="http://schemas.microsoft.com/office/drawing/2014/main" id="{F7C4AA5D-30BF-4FD4-BC10-B683BF22C17B}"/>
              </a:ext>
            </a:extLst>
          </p:cNvPr>
          <p:cNvSpPr/>
          <p:nvPr/>
        </p:nvSpPr>
        <p:spPr>
          <a:xfrm>
            <a:off x="6195080" y="4227408"/>
            <a:ext cx="3510004"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6211748" y="4308174"/>
            <a:ext cx="1775571" cy="1384995"/>
          </a:xfrm>
          <a:prstGeom prst="rect">
            <a:avLst/>
          </a:prstGeom>
          <a:noFill/>
        </p:spPr>
        <p:txBody>
          <a:bodyPr wrap="square" rtlCol="0">
            <a:spAutoFit/>
          </a:bodyPr>
          <a:lstStyle/>
          <a:p>
            <a:pPr algn="r"/>
            <a:r>
              <a:rPr kumimoji="1" lang="ja-JP" altLang="en-US" sz="1400" b="1" dirty="0">
                <a:latin typeface="游ゴシック" panose="020B0400000000000000" pitchFamily="50" charset="-128"/>
                <a:ea typeface="游ゴシック" panose="020B0400000000000000" pitchFamily="50" charset="-128"/>
              </a:rPr>
              <a:t>プラットフォーム使用使用言語</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使用ライブラリ</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制作人数</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制作期間</a:t>
            </a:r>
            <a:endParaRPr kumimoji="1" lang="en-US" altLang="ja-JP" sz="1400" b="1" dirty="0">
              <a:latin typeface="游ゴシック" panose="020B0400000000000000" pitchFamily="50" charset="-128"/>
              <a:ea typeface="游ゴシック" panose="020B0400000000000000" pitchFamily="50" charset="-128"/>
            </a:endParaRPr>
          </a:p>
          <a:p>
            <a:pPr algn="r"/>
            <a:r>
              <a:rPr kumimoji="1" lang="ja-JP" altLang="en-US" sz="1400" b="1"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987319" y="4306077"/>
            <a:ext cx="1918681" cy="1384995"/>
          </a:xfrm>
          <a:prstGeom prst="rect">
            <a:avLst/>
          </a:prstGeom>
          <a:noFill/>
        </p:spPr>
        <p:txBody>
          <a:bodyPr wrap="square" rtlCol="0">
            <a:spAutoFit/>
          </a:bodyPr>
          <a:lstStyle/>
          <a:p>
            <a:r>
              <a:rPr kumimoji="1" lang="en-US" altLang="ja-JP" sz="1400" b="1" dirty="0">
                <a:latin typeface="游ゴシック" panose="020B0400000000000000" pitchFamily="50" charset="-128"/>
                <a:ea typeface="游ゴシック" panose="020B0400000000000000" pitchFamily="50" charset="-128"/>
              </a:rPr>
              <a:t>PC</a:t>
            </a:r>
          </a:p>
          <a:p>
            <a:r>
              <a:rPr kumimoji="1" lang="ja-JP" altLang="en-US" sz="1400" b="1" spc="-300" dirty="0">
                <a:latin typeface="游ゴシック" panose="020B0400000000000000" pitchFamily="50" charset="-128"/>
                <a:ea typeface="游ゴシック" panose="020B0400000000000000" pitchFamily="50" charset="-128"/>
              </a:rPr>
              <a:t>Ｃ</a:t>
            </a:r>
            <a:r>
              <a:rPr kumimoji="1" lang="ja-JP" altLang="en-US" sz="1400" b="1" dirty="0">
                <a:latin typeface="游ゴシック" panose="020B0400000000000000" pitchFamily="50" charset="-128"/>
                <a:ea typeface="游ゴシック" panose="020B0400000000000000" pitchFamily="50" charset="-128"/>
              </a:rPr>
              <a:t>言語</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ＤＸライブラリ</a:t>
            </a:r>
            <a:endParaRPr kumimoji="1" lang="en-US" altLang="ja-JP" sz="1400" b="1" dirty="0">
              <a:latin typeface="游ゴシック" panose="020B0400000000000000" pitchFamily="50" charset="-128"/>
              <a:ea typeface="游ゴシック" panose="020B0400000000000000" pitchFamily="50" charset="-128"/>
            </a:endParaRPr>
          </a:p>
          <a:p>
            <a:r>
              <a:rPr kumimoji="1" lang="ja-JP" altLang="en-US" sz="1400" b="1" dirty="0">
                <a:latin typeface="游ゴシック" panose="020B0400000000000000" pitchFamily="50" charset="-128"/>
                <a:ea typeface="游ゴシック" panose="020B0400000000000000" pitchFamily="50" charset="-128"/>
              </a:rPr>
              <a:t>プログラマー</a:t>
            </a:r>
            <a:r>
              <a:rPr kumimoji="1" lang="en-US" altLang="ja-JP" sz="1400" b="1" dirty="0">
                <a:latin typeface="游ゴシック" panose="020B0400000000000000" pitchFamily="50" charset="-128"/>
                <a:ea typeface="游ゴシック" panose="020B0400000000000000" pitchFamily="50" charset="-128"/>
              </a:rPr>
              <a:t>4</a:t>
            </a:r>
            <a:r>
              <a:rPr kumimoji="1" lang="ja-JP" altLang="en-US" sz="1400" b="1" dirty="0">
                <a:latin typeface="游ゴシック" panose="020B0400000000000000" pitchFamily="50" charset="-128"/>
                <a:ea typeface="游ゴシック" panose="020B0400000000000000" pitchFamily="50" charset="-128"/>
              </a:rPr>
              <a:t>人</a:t>
            </a:r>
            <a:endParaRPr kumimoji="1" lang="en-US" altLang="ja-JP" sz="1400" b="1" dirty="0">
              <a:latin typeface="游ゴシック" panose="020B0400000000000000" pitchFamily="50" charset="-128"/>
              <a:ea typeface="游ゴシック" panose="020B0400000000000000" pitchFamily="50" charset="-128"/>
            </a:endParaRPr>
          </a:p>
          <a:p>
            <a:r>
              <a:rPr kumimoji="1" lang="en-US" altLang="ja-JP" sz="1400" b="1" dirty="0">
                <a:highlight>
                  <a:srgbClr val="FF0000"/>
                </a:highlight>
                <a:latin typeface="游ゴシック" panose="020B0400000000000000" pitchFamily="50" charset="-128"/>
                <a:ea typeface="游ゴシック" panose="020B0400000000000000" pitchFamily="50" charset="-128"/>
              </a:rPr>
              <a:t>2021/10</a:t>
            </a:r>
            <a:r>
              <a:rPr kumimoji="1" lang="ja-JP" altLang="en-US" sz="1400" b="1" dirty="0">
                <a:highlight>
                  <a:srgbClr val="FF0000"/>
                </a:highlight>
                <a:latin typeface="游ゴシック" panose="020B0400000000000000" pitchFamily="50" charset="-128"/>
                <a:ea typeface="游ゴシック" panose="020B0400000000000000" pitchFamily="50" charset="-128"/>
              </a:rPr>
              <a:t>～</a:t>
            </a:r>
            <a:r>
              <a:rPr kumimoji="1" lang="en-US" altLang="ja-JP" sz="1400" b="1" dirty="0">
                <a:highlight>
                  <a:srgbClr val="FF0000"/>
                </a:highlight>
                <a:latin typeface="游ゴシック" panose="020B0400000000000000" pitchFamily="50" charset="-128"/>
                <a:ea typeface="游ゴシック" panose="020B0400000000000000" pitchFamily="50" charset="-128"/>
              </a:rPr>
              <a:t>2021/02</a:t>
            </a:r>
          </a:p>
          <a:p>
            <a:r>
              <a:rPr kumimoji="1" lang="ja-JP" altLang="en-US" sz="1400" b="1" dirty="0">
                <a:highlight>
                  <a:srgbClr val="FF0000"/>
                </a:highlight>
                <a:latin typeface="游ゴシック" panose="020B0400000000000000" pitchFamily="50" charset="-128"/>
                <a:ea typeface="游ゴシック" panose="020B0400000000000000" pitchFamily="50" charset="-128"/>
              </a:rPr>
              <a:t>実写アクション</a:t>
            </a:r>
            <a:r>
              <a:rPr kumimoji="1" lang="en-US" altLang="ja-JP" sz="1400" b="1" dirty="0">
                <a:highlight>
                  <a:srgbClr val="FF0000"/>
                </a:highlight>
                <a:latin typeface="游ゴシック" panose="020B0400000000000000" pitchFamily="50" charset="-128"/>
                <a:ea typeface="游ゴシック" panose="020B0400000000000000" pitchFamily="50" charset="-128"/>
              </a:rPr>
              <a:t>…</a:t>
            </a:r>
            <a:r>
              <a:rPr kumimoji="1" lang="ja-JP" altLang="en-US" sz="1400" b="1" dirty="0">
                <a:highlight>
                  <a:srgbClr val="FF0000"/>
                </a:highlight>
                <a:latin typeface="游ゴシック" panose="020B0400000000000000" pitchFamily="50" charset="-128"/>
                <a:ea typeface="游ゴシック" panose="020B0400000000000000" pitchFamily="50" charset="-128"/>
              </a:rPr>
              <a:t>？</a:t>
            </a:r>
            <a:endParaRPr kumimoji="1" lang="en-US" altLang="ja-JP" sz="1400" b="1" dirty="0">
              <a:highlight>
                <a:srgbClr val="FF0000"/>
              </a:highlight>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348AAC85-4A81-4CDA-8374-4065F8C03713}"/>
              </a:ext>
            </a:extLst>
          </p:cNvPr>
          <p:cNvSpPr txBox="1"/>
          <p:nvPr/>
        </p:nvSpPr>
        <p:spPr>
          <a:xfrm>
            <a:off x="3881965" y="4922711"/>
            <a:ext cx="1107996"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URL</a:t>
            </a:r>
            <a:endParaRPr kumimoji="1" lang="ja-JP" altLang="en-US" sz="1200" dirty="0">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31B48F5B-FDF0-4FDF-A605-B269A71493C3}"/>
              </a:ext>
            </a:extLst>
          </p:cNvPr>
          <p:cNvSpPr txBox="1"/>
          <p:nvPr/>
        </p:nvSpPr>
        <p:spPr>
          <a:xfrm>
            <a:off x="3507407" y="5503482"/>
            <a:ext cx="1672253" cy="276999"/>
          </a:xfrm>
          <a:prstGeom prst="rect">
            <a:avLst/>
          </a:prstGeom>
          <a:noFill/>
        </p:spPr>
        <p:txBody>
          <a:bodyPr wrap="none" rtlCol="0">
            <a:spAutoFit/>
          </a:bodyPr>
          <a:lstStyle/>
          <a:p>
            <a:r>
              <a:rPr kumimoji="1" lang="en-US" altLang="ja-JP" sz="1200" dirty="0" err="1">
                <a:latin typeface="游ゴシック" panose="020B0400000000000000" pitchFamily="50" charset="-128"/>
                <a:ea typeface="游ゴシック" panose="020B0400000000000000" pitchFamily="50" charset="-128"/>
              </a:rPr>
              <a:t>urlurlurlurlurlurlurlurl</a:t>
            </a:r>
            <a:endParaRPr kumimoji="1" lang="ja-JP" altLang="en-US" sz="1200" dirty="0">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87590065-C2E3-4EFD-A2E7-C7A8ADD394A8}"/>
              </a:ext>
            </a:extLst>
          </p:cNvPr>
          <p:cNvSpPr/>
          <p:nvPr/>
        </p:nvSpPr>
        <p:spPr>
          <a:xfrm>
            <a:off x="5232313" y="4922711"/>
            <a:ext cx="867833" cy="8083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QR</a:t>
            </a:r>
            <a:endParaRPr kumimoji="1" lang="ja-JP" altLang="en-US" dirty="0"/>
          </a:p>
        </p:txBody>
      </p:sp>
      <p:sp>
        <p:nvSpPr>
          <p:cNvPr id="20" name="テキスト ボックス 19">
            <a:extLst>
              <a:ext uri="{FF2B5EF4-FFF2-40B4-BE49-F238E27FC236}">
                <a16:creationId xmlns:a16="http://schemas.microsoft.com/office/drawing/2014/main" id="{3EA62FCD-2676-4123-B9B4-70E0C461010C}"/>
              </a:ext>
            </a:extLst>
          </p:cNvPr>
          <p:cNvSpPr txBox="1"/>
          <p:nvPr/>
        </p:nvSpPr>
        <p:spPr>
          <a:xfrm>
            <a:off x="196152" y="1211216"/>
            <a:ext cx="1826141"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いい感じの紹介文</a:t>
            </a:r>
            <a:endParaRPr kumimoji="1" lang="en-US" altLang="ja-JP" sz="1600" dirty="0">
              <a:latin typeface="メイリオ" panose="020B0604030504040204" pitchFamily="50" charset="-128"/>
              <a:ea typeface="メイリオ" panose="020B0604030504040204" pitchFamily="50" charset="-128"/>
            </a:endParaRPr>
          </a:p>
        </p:txBody>
      </p:sp>
      <p:cxnSp>
        <p:nvCxnSpPr>
          <p:cNvPr id="17" name="直線コネクタ 16">
            <a:extLst>
              <a:ext uri="{FF2B5EF4-FFF2-40B4-BE49-F238E27FC236}">
                <a16:creationId xmlns:a16="http://schemas.microsoft.com/office/drawing/2014/main" id="{DB8E91A0-C7F1-4646-904A-36D523145F74}"/>
              </a:ext>
            </a:extLst>
          </p:cNvPr>
          <p:cNvCxnSpPr>
            <a:cxnSpLocks/>
          </p:cNvCxnSpPr>
          <p:nvPr/>
        </p:nvCxnSpPr>
        <p:spPr>
          <a:xfrm>
            <a:off x="9686248" y="219310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5CA084E2-706E-436D-A42B-A18DF84BFA97}"/>
              </a:ext>
            </a:extLst>
          </p:cNvPr>
          <p:cNvSpPr txBox="1"/>
          <p:nvPr/>
        </p:nvSpPr>
        <p:spPr>
          <a:xfrm>
            <a:off x="196151" y="262647"/>
            <a:ext cx="3311256" cy="584775"/>
          </a:xfrm>
          <a:prstGeom prst="rect">
            <a:avLst/>
          </a:prstGeom>
          <a:noFill/>
        </p:spPr>
        <p:txBody>
          <a:bodyPr wrap="square" rtlCol="0">
            <a:spAutoFit/>
          </a:bodyPr>
          <a:lstStyle/>
          <a:p>
            <a:r>
              <a:rPr kumimoji="1" lang="ja-JP" altLang="en-US" sz="3200" dirty="0">
                <a:highlight>
                  <a:srgbClr val="FF0000"/>
                </a:highlight>
                <a:latin typeface="HGS創英角ﾎﾟｯﾌﾟ体" panose="040B0A00000000000000" pitchFamily="50" charset="-128"/>
                <a:ea typeface="HGS創英角ﾎﾟｯﾌﾟ体" panose="040B0A00000000000000" pitchFamily="50" charset="-128"/>
              </a:rPr>
              <a:t>ごー</a:t>
            </a:r>
            <a:r>
              <a:rPr kumimoji="1" lang="ja-JP" altLang="en-US" sz="3200" dirty="0" err="1">
                <a:highlight>
                  <a:srgbClr val="FF0000"/>
                </a:highlight>
                <a:latin typeface="HGS創英角ﾎﾟｯﾌﾟ体" panose="040B0A00000000000000" pitchFamily="50" charset="-128"/>
                <a:ea typeface="HGS創英角ﾎﾟｯﾌﾟ体" panose="040B0A00000000000000" pitchFamily="50" charset="-128"/>
              </a:rPr>
              <a:t>す</a:t>
            </a:r>
            <a:r>
              <a:rPr kumimoji="1" lang="ja-JP" altLang="en-US" sz="3200" dirty="0">
                <a:highlight>
                  <a:srgbClr val="FF0000"/>
                </a:highlight>
                <a:latin typeface="HGS創英角ﾎﾟｯﾌﾟ体" panose="040B0A00000000000000" pitchFamily="50" charset="-128"/>
                <a:ea typeface="HGS創英角ﾎﾟｯﾌﾟ体" panose="040B0A00000000000000" pitchFamily="50" charset="-128"/>
              </a:rPr>
              <a:t>とれんと</a:t>
            </a:r>
          </a:p>
        </p:txBody>
      </p:sp>
      <p:pic>
        <p:nvPicPr>
          <p:cNvPr id="18" name="図 17">
            <a:extLst>
              <a:ext uri="{FF2B5EF4-FFF2-40B4-BE49-F238E27FC236}">
                <a16:creationId xmlns:a16="http://schemas.microsoft.com/office/drawing/2014/main" id="{01094820-4AC2-484B-B2B4-C7F0697C9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311" y="1180585"/>
            <a:ext cx="3552773" cy="1998435"/>
          </a:xfrm>
          <a:prstGeom prst="rect">
            <a:avLst/>
          </a:prstGeom>
        </p:spPr>
      </p:pic>
      <p:pic>
        <p:nvPicPr>
          <p:cNvPr id="21" name="図 20">
            <a:extLst>
              <a:ext uri="{FF2B5EF4-FFF2-40B4-BE49-F238E27FC236}">
                <a16:creationId xmlns:a16="http://schemas.microsoft.com/office/drawing/2014/main" id="{E7B8F033-49CB-4BA0-9C53-3D48D4F8A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6890" y="5928385"/>
            <a:ext cx="762106" cy="762106"/>
          </a:xfrm>
          <a:prstGeom prst="rect">
            <a:avLst/>
          </a:prstGeom>
        </p:spPr>
      </p:pic>
    </p:spTree>
    <p:extLst>
      <p:ext uri="{BB962C8B-B14F-4D97-AF65-F5344CB8AC3E}">
        <p14:creationId xmlns:p14="http://schemas.microsoft.com/office/powerpoint/2010/main" val="1713985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652C7A0-478E-4D92-BE1A-0202E81D32AE}"/>
              </a:ext>
            </a:extLst>
          </p:cNvPr>
          <p:cNvSpPr txBox="1"/>
          <p:nvPr/>
        </p:nvSpPr>
        <p:spPr>
          <a:xfrm>
            <a:off x="3344867" y="2932231"/>
            <a:ext cx="3262432" cy="1015663"/>
          </a:xfrm>
          <a:prstGeom prst="rect">
            <a:avLst/>
          </a:prstGeom>
          <a:noFill/>
        </p:spPr>
        <p:txBody>
          <a:bodyPr wrap="none" rtlCol="0">
            <a:spAutoFit/>
          </a:bodyPr>
          <a:lstStyle/>
          <a:p>
            <a:r>
              <a:rPr lang="ja-JP" altLang="en-US" sz="6000" b="1" dirty="0">
                <a:latin typeface="游ゴシック" panose="020B0400000000000000" pitchFamily="50" charset="-128"/>
                <a:ea typeface="游ゴシック" panose="020B0400000000000000" pitchFamily="50" charset="-128"/>
              </a:rPr>
              <a:t>授業作品</a:t>
            </a:r>
          </a:p>
        </p:txBody>
      </p:sp>
      <p:sp>
        <p:nvSpPr>
          <p:cNvPr id="11" name="正方形/長方形 10">
            <a:extLst>
              <a:ext uri="{FF2B5EF4-FFF2-40B4-BE49-F238E27FC236}">
                <a16:creationId xmlns:a16="http://schemas.microsoft.com/office/drawing/2014/main" id="{7E1FB292-BB49-400A-B4E4-82DC9E44347E}"/>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2" name="正方形/長方形 11">
            <a:extLst>
              <a:ext uri="{FF2B5EF4-FFF2-40B4-BE49-F238E27FC236}">
                <a16:creationId xmlns:a16="http://schemas.microsoft.com/office/drawing/2014/main" id="{944CDFDE-5468-4F29-9816-73ED964A0EDD}"/>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3" name="正方形/長方形 12">
            <a:extLst>
              <a:ext uri="{FF2B5EF4-FFF2-40B4-BE49-F238E27FC236}">
                <a16:creationId xmlns:a16="http://schemas.microsoft.com/office/drawing/2014/main" id="{6722F747-75B2-4DBD-B931-B7A6B37A813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292582426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1588</TotalTime>
  <Words>1502</Words>
  <Application>Microsoft Office PowerPoint</Application>
  <PresentationFormat>A4 210 x 297 mm</PresentationFormat>
  <Paragraphs>280</Paragraphs>
  <Slides>20</Slides>
  <Notes>12</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20</vt:i4>
      </vt:variant>
    </vt:vector>
  </HeadingPairs>
  <TitlesOfParts>
    <vt:vector size="33" baseType="lpstr">
      <vt:lpstr>HGS創英角ﾎﾟｯﾌﾟ体</vt:lpstr>
      <vt:lpstr>Meiryo UI</vt:lpstr>
      <vt:lpstr>ＭＳ Ｐゴシック</vt:lpstr>
      <vt:lpstr>ＭＳ 明朝</vt:lpstr>
      <vt:lpstr>メイリオ</vt:lpstr>
      <vt:lpstr>游ゴシック</vt:lpstr>
      <vt:lpstr>游ゴシック Light</vt:lpstr>
      <vt:lpstr>Aharoni</vt:lpstr>
      <vt:lpstr>Arial</vt:lpstr>
      <vt:lpstr>Arial Black</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橋本　大輝</dc:creator>
  <cp:lastModifiedBy>橋本　大輝</cp:lastModifiedBy>
  <cp:revision>85</cp:revision>
  <dcterms:created xsi:type="dcterms:W3CDTF">2021-12-06T06:00:13Z</dcterms:created>
  <dcterms:modified xsi:type="dcterms:W3CDTF">2021-12-10T06:21:36Z</dcterms:modified>
</cp:coreProperties>
</file>